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69" r:id="rId5"/>
    <p:sldId id="260" r:id="rId6"/>
    <p:sldId id="259" r:id="rId7"/>
    <p:sldId id="261" r:id="rId8"/>
    <p:sldId id="262" r:id="rId9"/>
    <p:sldId id="263" r:id="rId10"/>
    <p:sldId id="264" r:id="rId11"/>
    <p:sldId id="265" r:id="rId12"/>
    <p:sldId id="266" r:id="rId13"/>
    <p:sldId id="267" r:id="rId14"/>
    <p:sldId id="268"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874"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1303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hyperlink" Target="https://iarjset.com/papers/smart-crop-protection-using-arduino/"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hyperlink" Target="https://ijcrt.org/papers/IJCRTO020033.pdf" TargetMode="External"/><Relationship Id="rId4" Type="http://schemas.openxmlformats.org/officeDocument/2006/relationships/hyperlink" Target="https://www.jetir.org/view?paper=JETIR2203572"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02733">
              <a:alpha val="80000"/>
            </a:srgbClr>
          </a:solidFill>
          <a:ln/>
        </p:spPr>
      </p:sp>
      <p:sp>
        <p:nvSpPr>
          <p:cNvPr id="6" name="Text 3"/>
          <p:cNvSpPr/>
          <p:nvPr/>
        </p:nvSpPr>
        <p:spPr>
          <a:xfrm>
            <a:off x="2037993" y="1823680"/>
            <a:ext cx="10554414" cy="1666399"/>
          </a:xfrm>
          <a:prstGeom prst="rect">
            <a:avLst/>
          </a:prstGeom>
          <a:noFill/>
          <a:ln/>
        </p:spPr>
        <p:txBody>
          <a:bodyPr wrap="square" rtlCol="0" anchor="t"/>
          <a:lstStyle/>
          <a:p>
            <a:pPr marL="0" indent="0">
              <a:lnSpc>
                <a:spcPts val="6561"/>
              </a:lnSpc>
              <a:buNone/>
            </a:pPr>
            <a:r>
              <a:rPr lang="en-US" sz="5000" b="1" dirty="0">
                <a:solidFill>
                  <a:srgbClr val="60A9FF"/>
                </a:solidFill>
                <a:latin typeface="Roboto Slab" pitchFamily="34" charset="0"/>
                <a:ea typeface="Roboto Slab" pitchFamily="34" charset="-122"/>
                <a:cs typeface="Roboto Slab" pitchFamily="34" charset="-120"/>
              </a:rPr>
              <a:t>Smart Crop Protection System from Animals </a:t>
            </a:r>
            <a:endParaRPr lang="en-US" sz="5000" b="1" dirty="0"/>
          </a:p>
        </p:txBody>
      </p:sp>
      <p:sp>
        <p:nvSpPr>
          <p:cNvPr id="7" name="Text 4"/>
          <p:cNvSpPr/>
          <p:nvPr/>
        </p:nvSpPr>
        <p:spPr>
          <a:xfrm>
            <a:off x="2037993" y="3823335"/>
            <a:ext cx="2666286" cy="416481"/>
          </a:xfrm>
          <a:prstGeom prst="rect">
            <a:avLst/>
          </a:prstGeom>
          <a:noFill/>
          <a:ln/>
        </p:spPr>
        <p:txBody>
          <a:bodyPr wrap="none" rtlCol="0" anchor="t"/>
          <a:lstStyle/>
          <a:p>
            <a:pPr marL="0" indent="0">
              <a:lnSpc>
                <a:spcPts val="3281"/>
              </a:lnSpc>
              <a:buNone/>
            </a:pPr>
            <a:r>
              <a:rPr lang="en-US" sz="3000" dirty="0">
                <a:solidFill>
                  <a:srgbClr val="60A9FF"/>
                </a:solidFill>
                <a:latin typeface="Roboto Slab" pitchFamily="34" charset="0"/>
                <a:ea typeface="Roboto Slab" pitchFamily="34" charset="-122"/>
                <a:cs typeface="Roboto Slab" pitchFamily="34" charset="-120"/>
              </a:rPr>
              <a:t>By Team No.: 30</a:t>
            </a:r>
            <a:endParaRPr lang="en-US" sz="3000" dirty="0"/>
          </a:p>
        </p:txBody>
      </p:sp>
      <p:sp>
        <p:nvSpPr>
          <p:cNvPr id="8" name="Text 5"/>
          <p:cNvSpPr/>
          <p:nvPr/>
        </p:nvSpPr>
        <p:spPr>
          <a:xfrm>
            <a:off x="2037993" y="4573072"/>
            <a:ext cx="10554414"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1.Aniket Gund (Leader)</a:t>
            </a:r>
            <a:endParaRPr lang="en-US" sz="2400" dirty="0"/>
          </a:p>
        </p:txBody>
      </p:sp>
      <p:sp>
        <p:nvSpPr>
          <p:cNvPr id="9" name="Text 6"/>
          <p:cNvSpPr/>
          <p:nvPr/>
        </p:nvSpPr>
        <p:spPr>
          <a:xfrm>
            <a:off x="2037993" y="5267325"/>
            <a:ext cx="10554414"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2.Urvi Patil</a:t>
            </a:r>
            <a:endParaRPr lang="en-US" sz="2400" dirty="0"/>
          </a:p>
        </p:txBody>
      </p:sp>
      <p:sp>
        <p:nvSpPr>
          <p:cNvPr id="10" name="Text 7"/>
          <p:cNvSpPr/>
          <p:nvPr/>
        </p:nvSpPr>
        <p:spPr>
          <a:xfrm>
            <a:off x="2037993" y="5961578"/>
            <a:ext cx="10554414"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3.Prajwal Shahane</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02733">
              <a:alpha val="80000"/>
            </a:srgbClr>
          </a:solidFill>
          <a:ln/>
        </p:spPr>
      </p:sp>
      <p:sp>
        <p:nvSpPr>
          <p:cNvPr id="6" name="Text 3"/>
          <p:cNvSpPr/>
          <p:nvPr/>
        </p:nvSpPr>
        <p:spPr>
          <a:xfrm>
            <a:off x="1570077" y="780931"/>
            <a:ext cx="4023004" cy="555427"/>
          </a:xfrm>
          <a:prstGeom prst="rect">
            <a:avLst/>
          </a:prstGeom>
          <a:noFill/>
          <a:ln/>
        </p:spPr>
        <p:txBody>
          <a:bodyPr wrap="none" rtlCol="0" anchor="t"/>
          <a:lstStyle/>
          <a:p>
            <a:pPr marL="0" indent="0">
              <a:lnSpc>
                <a:spcPts val="4374"/>
              </a:lnSpc>
              <a:buNone/>
            </a:pPr>
            <a:r>
              <a:rPr lang="en-US" sz="3000" b="1" dirty="0">
                <a:solidFill>
                  <a:srgbClr val="60A9FF"/>
                </a:solidFill>
                <a:latin typeface="Roboto Slab" pitchFamily="34" charset="0"/>
                <a:ea typeface="Roboto Slab" pitchFamily="34" charset="-122"/>
                <a:cs typeface="Roboto Slab" pitchFamily="34" charset="-120"/>
              </a:rPr>
              <a:t>Block Diagram</a:t>
            </a:r>
            <a:endParaRPr lang="en-US" sz="3000" b="1" dirty="0"/>
          </a:p>
        </p:txBody>
      </p:sp>
      <p:sp>
        <p:nvSpPr>
          <p:cNvPr id="8" name="Text 4"/>
          <p:cNvSpPr/>
          <p:nvPr/>
        </p:nvSpPr>
        <p:spPr>
          <a:xfrm>
            <a:off x="1058536" y="7393944"/>
            <a:ext cx="6115764"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                                Fig. Block Diagram</a:t>
            </a:r>
            <a:endParaRPr lang="en-US" sz="2400" dirty="0"/>
          </a:p>
        </p:txBody>
      </p:sp>
      <p:sp>
        <p:nvSpPr>
          <p:cNvPr id="9" name="Text 5"/>
          <p:cNvSpPr/>
          <p:nvPr/>
        </p:nvSpPr>
        <p:spPr>
          <a:xfrm>
            <a:off x="9032534" y="3226117"/>
            <a:ext cx="3896558" cy="1777365"/>
          </a:xfrm>
          <a:prstGeom prst="rect">
            <a:avLst/>
          </a:prstGeom>
          <a:noFill/>
          <a:ln/>
        </p:spPr>
        <p:txBody>
          <a:bodyPr wrap="squar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Visualize key components: sensors, ESP32 Microcontroller, communication module, and protective measures.</a:t>
            </a:r>
            <a:endParaRPr lang="en-US" sz="2400" dirty="0"/>
          </a:p>
        </p:txBody>
      </p:sp>
      <p:pic>
        <p:nvPicPr>
          <p:cNvPr id="11" name="Picture 10">
            <a:extLst>
              <a:ext uri="{FF2B5EF4-FFF2-40B4-BE49-F238E27FC236}">
                <a16:creationId xmlns:a16="http://schemas.microsoft.com/office/drawing/2014/main" id="{89FA6328-CB13-E1F6-2E0B-5C3F9A3990C7}"/>
              </a:ext>
            </a:extLst>
          </p:cNvPr>
          <p:cNvPicPr>
            <a:picLocks noChangeAspect="1"/>
          </p:cNvPicPr>
          <p:nvPr/>
        </p:nvPicPr>
        <p:blipFill>
          <a:blip r:embed="rId4"/>
          <a:stretch>
            <a:fillRect/>
          </a:stretch>
        </p:blipFill>
        <p:spPr>
          <a:xfrm>
            <a:off x="1570076" y="1733226"/>
            <a:ext cx="6830212" cy="5269403"/>
          </a:xfrm>
          <a:prstGeom prst="rect">
            <a:avLst/>
          </a:prstGeom>
        </p:spPr>
      </p:pic>
      <p:sp>
        <p:nvSpPr>
          <p:cNvPr id="12" name="TextBox 11">
            <a:extLst>
              <a:ext uri="{FF2B5EF4-FFF2-40B4-BE49-F238E27FC236}">
                <a16:creationId xmlns:a16="http://schemas.microsoft.com/office/drawing/2014/main" id="{1E811936-83CD-0225-3FB6-250676F24F79}"/>
              </a:ext>
            </a:extLst>
          </p:cNvPr>
          <p:cNvSpPr txBox="1"/>
          <p:nvPr/>
        </p:nvSpPr>
        <p:spPr>
          <a:xfrm rot="16200000">
            <a:off x="4608637" y="4709229"/>
            <a:ext cx="753091" cy="369332"/>
          </a:xfrm>
          <a:prstGeom prst="rect">
            <a:avLst/>
          </a:prstGeom>
          <a:noFill/>
        </p:spPr>
        <p:txBody>
          <a:bodyPr wrap="square" rtlCol="0">
            <a:spAutoFit/>
          </a:bodyPr>
          <a:lstStyle/>
          <a:p>
            <a:r>
              <a:rPr lang="en-US" dirty="0"/>
              <a:t>ESP32</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02733">
              <a:alpha val="80000"/>
            </a:srgbClr>
          </a:solidFill>
          <a:ln/>
        </p:spPr>
      </p:sp>
      <p:sp>
        <p:nvSpPr>
          <p:cNvPr id="6" name="Text 3"/>
          <p:cNvSpPr/>
          <p:nvPr/>
        </p:nvSpPr>
        <p:spPr>
          <a:xfrm>
            <a:off x="1706881" y="611267"/>
            <a:ext cx="3886200" cy="555427"/>
          </a:xfrm>
          <a:prstGeom prst="rect">
            <a:avLst/>
          </a:prstGeom>
          <a:noFill/>
          <a:ln/>
        </p:spPr>
        <p:txBody>
          <a:bodyPr wrap="none" rtlCol="0" anchor="t"/>
          <a:lstStyle/>
          <a:p>
            <a:pPr marL="0" indent="0">
              <a:lnSpc>
                <a:spcPts val="4374"/>
              </a:lnSpc>
              <a:buNone/>
            </a:pPr>
            <a:r>
              <a:rPr lang="en-US" sz="3000" b="1" dirty="0">
                <a:solidFill>
                  <a:srgbClr val="60A9FF"/>
                </a:solidFill>
                <a:latin typeface="Roboto Slab" pitchFamily="34" charset="0"/>
                <a:ea typeface="Roboto Slab" pitchFamily="34" charset="-122"/>
                <a:cs typeface="Roboto Slab" pitchFamily="34" charset="-120"/>
              </a:rPr>
              <a:t>Flowchart</a:t>
            </a:r>
            <a:endParaRPr lang="en-US" sz="3000" b="1" dirty="0"/>
          </a:p>
        </p:txBody>
      </p:sp>
      <p:pic>
        <p:nvPicPr>
          <p:cNvPr id="7" name="Image 1" descr="preencoded.png"/>
          <p:cNvPicPr>
            <a:picLocks noChangeAspect="1"/>
          </p:cNvPicPr>
          <p:nvPr/>
        </p:nvPicPr>
        <p:blipFill>
          <a:blip r:embed="rId4"/>
          <a:stretch>
            <a:fillRect/>
          </a:stretch>
        </p:blipFill>
        <p:spPr>
          <a:xfrm>
            <a:off x="4044933" y="1527059"/>
            <a:ext cx="5695085" cy="5814371"/>
          </a:xfrm>
          <a:prstGeom prst="rect">
            <a:avLst/>
          </a:prstGeom>
        </p:spPr>
      </p:pic>
      <p:sp>
        <p:nvSpPr>
          <p:cNvPr id="8" name="Text 4"/>
          <p:cNvSpPr/>
          <p:nvPr/>
        </p:nvSpPr>
        <p:spPr>
          <a:xfrm>
            <a:off x="562761" y="7614785"/>
            <a:ext cx="10554414"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                                                                Fig. Flowchart</a:t>
            </a:r>
            <a:endParaRPr lang="en-US" sz="2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34725"/>
            <a:ext cx="14630400" cy="8229600"/>
          </a:xfrm>
          <a:prstGeom prst="rect">
            <a:avLst/>
          </a:prstGeom>
          <a:solidFill>
            <a:srgbClr val="202733"/>
          </a:solidFill>
          <a:ln/>
        </p:spPr>
      </p:sp>
      <p:sp>
        <p:nvSpPr>
          <p:cNvPr id="4" name="Text 2"/>
          <p:cNvSpPr/>
          <p:nvPr/>
        </p:nvSpPr>
        <p:spPr>
          <a:xfrm>
            <a:off x="1804416" y="971907"/>
            <a:ext cx="3788665" cy="747165"/>
          </a:xfrm>
          <a:prstGeom prst="rect">
            <a:avLst/>
          </a:prstGeom>
          <a:noFill/>
          <a:ln/>
        </p:spPr>
        <p:txBody>
          <a:bodyPr wrap="none" rtlCol="0" anchor="t"/>
          <a:lstStyle/>
          <a:p>
            <a:pPr marL="0" indent="0">
              <a:lnSpc>
                <a:spcPts val="4374"/>
              </a:lnSpc>
              <a:buNone/>
            </a:pPr>
            <a:r>
              <a:rPr lang="en-US" sz="3000" b="1" dirty="0">
                <a:solidFill>
                  <a:srgbClr val="60A9FF"/>
                </a:solidFill>
                <a:latin typeface="Roboto Slab" pitchFamily="34" charset="0"/>
                <a:ea typeface="Roboto Slab" pitchFamily="34" charset="-122"/>
                <a:cs typeface="Roboto Slab" pitchFamily="34" charset="-120"/>
              </a:rPr>
              <a:t>Action Plan</a:t>
            </a:r>
            <a:endParaRPr lang="en-US" sz="3000" b="1" dirty="0"/>
          </a:p>
        </p:txBody>
      </p:sp>
      <p:pic>
        <p:nvPicPr>
          <p:cNvPr id="5" name="Image 0" descr="preencoded.png"/>
          <p:cNvPicPr>
            <a:picLocks noChangeAspect="1"/>
          </p:cNvPicPr>
          <p:nvPr/>
        </p:nvPicPr>
        <p:blipFill>
          <a:blip r:embed="rId3"/>
          <a:stretch>
            <a:fillRect/>
          </a:stretch>
        </p:blipFill>
        <p:spPr>
          <a:xfrm>
            <a:off x="2037993" y="2309574"/>
            <a:ext cx="3518059" cy="888682"/>
          </a:xfrm>
          <a:prstGeom prst="rect">
            <a:avLst/>
          </a:prstGeom>
        </p:spPr>
      </p:pic>
      <p:sp>
        <p:nvSpPr>
          <p:cNvPr id="6" name="Text 3"/>
          <p:cNvSpPr/>
          <p:nvPr/>
        </p:nvSpPr>
        <p:spPr>
          <a:xfrm>
            <a:off x="2260163" y="3531513"/>
            <a:ext cx="2221944" cy="347186"/>
          </a:xfrm>
          <a:prstGeom prst="rect">
            <a:avLst/>
          </a:prstGeom>
          <a:noFill/>
          <a:ln/>
        </p:spPr>
        <p:txBody>
          <a:bodyPr wrap="none" rtlCol="0" anchor="t"/>
          <a:lstStyle/>
          <a:p>
            <a:pPr marL="0" indent="0" algn="l">
              <a:lnSpc>
                <a:spcPts val="2734"/>
              </a:lnSpc>
              <a:buNone/>
            </a:pPr>
            <a:r>
              <a:rPr lang="en-US" sz="2400" dirty="0">
                <a:solidFill>
                  <a:srgbClr val="60A9FF"/>
                </a:solidFill>
                <a:latin typeface="Roboto Slab" pitchFamily="34" charset="0"/>
                <a:ea typeface="Roboto Slab" pitchFamily="34" charset="-122"/>
                <a:cs typeface="Roboto Slab" pitchFamily="34" charset="-120"/>
              </a:rPr>
              <a:t>Topic Approval</a:t>
            </a:r>
            <a:endParaRPr lang="en-US" sz="2400" dirty="0"/>
          </a:p>
        </p:txBody>
      </p:sp>
      <p:pic>
        <p:nvPicPr>
          <p:cNvPr id="7" name="Image 1" descr="preencoded.png"/>
          <p:cNvPicPr>
            <a:picLocks noChangeAspect="1"/>
          </p:cNvPicPr>
          <p:nvPr/>
        </p:nvPicPr>
        <p:blipFill>
          <a:blip r:embed="rId4"/>
          <a:stretch>
            <a:fillRect/>
          </a:stretch>
        </p:blipFill>
        <p:spPr>
          <a:xfrm>
            <a:off x="5556052" y="2309574"/>
            <a:ext cx="3518178" cy="888682"/>
          </a:xfrm>
          <a:prstGeom prst="rect">
            <a:avLst/>
          </a:prstGeom>
        </p:spPr>
      </p:pic>
      <p:sp>
        <p:nvSpPr>
          <p:cNvPr id="8" name="Text 4"/>
          <p:cNvSpPr/>
          <p:nvPr/>
        </p:nvSpPr>
        <p:spPr>
          <a:xfrm>
            <a:off x="5778222" y="3531513"/>
            <a:ext cx="2930604" cy="347186"/>
          </a:xfrm>
          <a:prstGeom prst="rect">
            <a:avLst/>
          </a:prstGeom>
          <a:noFill/>
          <a:ln/>
        </p:spPr>
        <p:txBody>
          <a:bodyPr wrap="none" rtlCol="0" anchor="t"/>
          <a:lstStyle/>
          <a:p>
            <a:pPr marL="0" indent="0" algn="l">
              <a:lnSpc>
                <a:spcPts val="2734"/>
              </a:lnSpc>
              <a:buNone/>
            </a:pPr>
            <a:r>
              <a:rPr lang="en-US" sz="2400" dirty="0">
                <a:solidFill>
                  <a:srgbClr val="60A9FF"/>
                </a:solidFill>
                <a:latin typeface="Roboto Slab" pitchFamily="34" charset="0"/>
                <a:ea typeface="Roboto Slab" pitchFamily="34" charset="-122"/>
                <a:cs typeface="Roboto Slab" pitchFamily="34" charset="-120"/>
              </a:rPr>
              <a:t>Components Selection</a:t>
            </a:r>
            <a:endParaRPr lang="en-US" sz="2400" dirty="0"/>
          </a:p>
        </p:txBody>
      </p:sp>
      <p:pic>
        <p:nvPicPr>
          <p:cNvPr id="9" name="Image 2" descr="preencoded.png"/>
          <p:cNvPicPr>
            <a:picLocks noChangeAspect="1"/>
          </p:cNvPicPr>
          <p:nvPr/>
        </p:nvPicPr>
        <p:blipFill>
          <a:blip r:embed="rId5"/>
          <a:stretch>
            <a:fillRect/>
          </a:stretch>
        </p:blipFill>
        <p:spPr>
          <a:xfrm>
            <a:off x="9074229" y="2309574"/>
            <a:ext cx="3518178" cy="888682"/>
          </a:xfrm>
          <a:prstGeom prst="rect">
            <a:avLst/>
          </a:prstGeom>
        </p:spPr>
      </p:pic>
      <p:sp>
        <p:nvSpPr>
          <p:cNvPr id="10" name="Text 5"/>
          <p:cNvSpPr/>
          <p:nvPr/>
        </p:nvSpPr>
        <p:spPr>
          <a:xfrm>
            <a:off x="9296400" y="3531513"/>
            <a:ext cx="3073837" cy="694373"/>
          </a:xfrm>
          <a:prstGeom prst="rect">
            <a:avLst/>
          </a:prstGeom>
          <a:noFill/>
          <a:ln/>
        </p:spPr>
        <p:txBody>
          <a:bodyPr wrap="square" rtlCol="0" anchor="t"/>
          <a:lstStyle/>
          <a:p>
            <a:pPr marL="0" indent="0" algn="l">
              <a:lnSpc>
                <a:spcPts val="2734"/>
              </a:lnSpc>
              <a:buNone/>
            </a:pPr>
            <a:r>
              <a:rPr lang="en-US" sz="2400" dirty="0">
                <a:solidFill>
                  <a:srgbClr val="60A9FF"/>
                </a:solidFill>
                <a:latin typeface="Roboto Slab" pitchFamily="34" charset="0"/>
                <a:ea typeface="Roboto Slab" pitchFamily="34" charset="-122"/>
                <a:cs typeface="Roboto Slab" pitchFamily="34" charset="-120"/>
              </a:rPr>
              <a:t>Hardware Implementation-1</a:t>
            </a:r>
            <a:endParaRPr lang="en-US" sz="2400" dirty="0"/>
          </a:p>
        </p:txBody>
      </p:sp>
      <p:pic>
        <p:nvPicPr>
          <p:cNvPr id="11" name="Image 3" descr="preencoded.png"/>
          <p:cNvPicPr>
            <a:picLocks noChangeAspect="1"/>
          </p:cNvPicPr>
          <p:nvPr/>
        </p:nvPicPr>
        <p:blipFill>
          <a:blip r:embed="rId6"/>
          <a:stretch>
            <a:fillRect/>
          </a:stretch>
        </p:blipFill>
        <p:spPr>
          <a:xfrm>
            <a:off x="2037993" y="4781312"/>
            <a:ext cx="3518059" cy="888682"/>
          </a:xfrm>
          <a:prstGeom prst="rect">
            <a:avLst/>
          </a:prstGeom>
        </p:spPr>
      </p:pic>
      <p:sp>
        <p:nvSpPr>
          <p:cNvPr id="12" name="Text 6"/>
          <p:cNvSpPr/>
          <p:nvPr/>
        </p:nvSpPr>
        <p:spPr>
          <a:xfrm>
            <a:off x="2260163" y="6003250"/>
            <a:ext cx="3073718" cy="694373"/>
          </a:xfrm>
          <a:prstGeom prst="rect">
            <a:avLst/>
          </a:prstGeom>
          <a:noFill/>
          <a:ln/>
        </p:spPr>
        <p:txBody>
          <a:bodyPr wrap="square" rtlCol="0" anchor="t"/>
          <a:lstStyle/>
          <a:p>
            <a:pPr marL="0" indent="0" algn="l">
              <a:lnSpc>
                <a:spcPts val="2734"/>
              </a:lnSpc>
              <a:buNone/>
            </a:pPr>
            <a:r>
              <a:rPr lang="en-US" sz="2400" dirty="0">
                <a:solidFill>
                  <a:srgbClr val="60A9FF"/>
                </a:solidFill>
                <a:latin typeface="Roboto Slab" pitchFamily="34" charset="0"/>
                <a:ea typeface="Roboto Slab" pitchFamily="34" charset="-122"/>
                <a:cs typeface="Roboto Slab" pitchFamily="34" charset="-120"/>
              </a:rPr>
              <a:t>Hardware Implementation-2</a:t>
            </a:r>
            <a:endParaRPr lang="en-US" sz="2400" dirty="0"/>
          </a:p>
        </p:txBody>
      </p:sp>
      <p:pic>
        <p:nvPicPr>
          <p:cNvPr id="13" name="Image 4" descr="preencoded.png"/>
          <p:cNvPicPr>
            <a:picLocks noChangeAspect="1"/>
          </p:cNvPicPr>
          <p:nvPr/>
        </p:nvPicPr>
        <p:blipFill>
          <a:blip r:embed="rId7"/>
          <a:stretch>
            <a:fillRect/>
          </a:stretch>
        </p:blipFill>
        <p:spPr>
          <a:xfrm>
            <a:off x="5556052" y="4781312"/>
            <a:ext cx="3518178" cy="888682"/>
          </a:xfrm>
          <a:prstGeom prst="rect">
            <a:avLst/>
          </a:prstGeom>
        </p:spPr>
      </p:pic>
      <p:sp>
        <p:nvSpPr>
          <p:cNvPr id="14" name="Text 7"/>
          <p:cNvSpPr/>
          <p:nvPr/>
        </p:nvSpPr>
        <p:spPr>
          <a:xfrm>
            <a:off x="5778222" y="6003250"/>
            <a:ext cx="3073837" cy="694373"/>
          </a:xfrm>
          <a:prstGeom prst="rect">
            <a:avLst/>
          </a:prstGeom>
          <a:noFill/>
          <a:ln/>
        </p:spPr>
        <p:txBody>
          <a:bodyPr wrap="square" rtlCol="0" anchor="t"/>
          <a:lstStyle/>
          <a:p>
            <a:pPr marL="0" indent="0" algn="l">
              <a:lnSpc>
                <a:spcPts val="2734"/>
              </a:lnSpc>
              <a:buNone/>
            </a:pPr>
            <a:r>
              <a:rPr lang="en-US" sz="2400" dirty="0">
                <a:solidFill>
                  <a:srgbClr val="60A9FF"/>
                </a:solidFill>
                <a:latin typeface="Roboto Slab" pitchFamily="34" charset="0"/>
                <a:ea typeface="Roboto Slab" pitchFamily="34" charset="-122"/>
                <a:cs typeface="Roboto Slab" pitchFamily="34" charset="-120"/>
              </a:rPr>
              <a:t>Final Submission &amp; Report</a:t>
            </a:r>
            <a:endParaRPr lang="en-US"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263712"/>
            <a:ext cx="14630400" cy="8229600"/>
          </a:xfrm>
          <a:prstGeom prst="rect">
            <a:avLst/>
          </a:prstGeom>
          <a:solidFill>
            <a:srgbClr val="202733"/>
          </a:solidFill>
          <a:ln/>
        </p:spPr>
      </p:sp>
      <p:sp>
        <p:nvSpPr>
          <p:cNvPr id="4" name="Text 2"/>
          <p:cNvSpPr/>
          <p:nvPr/>
        </p:nvSpPr>
        <p:spPr>
          <a:xfrm>
            <a:off x="1719072" y="707135"/>
            <a:ext cx="3891391" cy="763297"/>
          </a:xfrm>
          <a:prstGeom prst="rect">
            <a:avLst/>
          </a:prstGeom>
          <a:noFill/>
          <a:ln/>
        </p:spPr>
        <p:txBody>
          <a:bodyPr wrap="none" rtlCol="0" anchor="t"/>
          <a:lstStyle/>
          <a:p>
            <a:pPr marL="0" indent="0">
              <a:lnSpc>
                <a:spcPts val="4330"/>
              </a:lnSpc>
              <a:buNone/>
            </a:pPr>
            <a:r>
              <a:rPr lang="en-US" sz="3000" b="1" dirty="0">
                <a:solidFill>
                  <a:srgbClr val="60A9FF"/>
                </a:solidFill>
                <a:latin typeface="Roboto Slab" pitchFamily="34" charset="0"/>
                <a:ea typeface="Roboto Slab" pitchFamily="34" charset="-122"/>
                <a:cs typeface="Roboto Slab" pitchFamily="34" charset="-120"/>
              </a:rPr>
              <a:t>References:</a:t>
            </a:r>
            <a:endParaRPr lang="en-US" sz="3000" b="1" dirty="0"/>
          </a:p>
        </p:txBody>
      </p:sp>
      <p:sp>
        <p:nvSpPr>
          <p:cNvPr id="6" name="Text 4"/>
          <p:cNvSpPr/>
          <p:nvPr/>
        </p:nvSpPr>
        <p:spPr>
          <a:xfrm>
            <a:off x="2311241" y="1734145"/>
            <a:ext cx="601147" cy="439817"/>
          </a:xfrm>
          <a:prstGeom prst="rect">
            <a:avLst/>
          </a:prstGeom>
          <a:noFill/>
          <a:ln/>
        </p:spPr>
        <p:txBody>
          <a:bodyPr wrap="none" rtlCol="0" anchor="t"/>
          <a:lstStyle/>
          <a:p>
            <a:pPr marL="0" indent="0" algn="l">
              <a:lnSpc>
                <a:spcPts val="3464"/>
              </a:lnSpc>
              <a:buNone/>
            </a:pPr>
            <a:endParaRPr lang="en-US" sz="2400" dirty="0"/>
          </a:p>
        </p:txBody>
      </p:sp>
      <p:sp>
        <p:nvSpPr>
          <p:cNvPr id="7" name="Text 5"/>
          <p:cNvSpPr/>
          <p:nvPr/>
        </p:nvSpPr>
        <p:spPr>
          <a:xfrm>
            <a:off x="3359825" y="1734145"/>
            <a:ext cx="8959453" cy="439817"/>
          </a:xfrm>
          <a:prstGeom prst="rect">
            <a:avLst/>
          </a:prstGeom>
          <a:noFill/>
          <a:ln/>
        </p:spPr>
        <p:txBody>
          <a:bodyPr wrap="none" rtlCol="0" anchor="t"/>
          <a:lstStyle/>
          <a:p>
            <a:pPr marL="0" indent="0" algn="l">
              <a:lnSpc>
                <a:spcPts val="3464"/>
              </a:lnSpc>
              <a:buNone/>
            </a:pPr>
            <a:endParaRPr lang="en-US" sz="2400" dirty="0"/>
          </a:p>
        </p:txBody>
      </p:sp>
      <p:sp>
        <p:nvSpPr>
          <p:cNvPr id="15" name="Text 10"/>
          <p:cNvSpPr/>
          <p:nvPr/>
        </p:nvSpPr>
        <p:spPr>
          <a:xfrm>
            <a:off x="3359825" y="6533912"/>
            <a:ext cx="8959453" cy="351830"/>
          </a:xfrm>
          <a:prstGeom prst="rect">
            <a:avLst/>
          </a:prstGeom>
          <a:noFill/>
          <a:ln/>
        </p:spPr>
        <p:txBody>
          <a:bodyPr wrap="none" rtlCol="0" anchor="t"/>
          <a:lstStyle/>
          <a:p>
            <a:pPr marL="0" indent="0" algn="l">
              <a:lnSpc>
                <a:spcPts val="2771"/>
              </a:lnSpc>
              <a:buNone/>
            </a:pPr>
            <a:endParaRPr lang="en-US" sz="1732" dirty="0"/>
          </a:p>
        </p:txBody>
      </p:sp>
      <p:sp>
        <p:nvSpPr>
          <p:cNvPr id="16" name="Text 11"/>
          <p:cNvSpPr/>
          <p:nvPr/>
        </p:nvSpPr>
        <p:spPr>
          <a:xfrm>
            <a:off x="2091214" y="7272695"/>
            <a:ext cx="10447973" cy="351830"/>
          </a:xfrm>
          <a:prstGeom prst="rect">
            <a:avLst/>
          </a:prstGeom>
          <a:noFill/>
          <a:ln/>
        </p:spPr>
        <p:txBody>
          <a:bodyPr wrap="none" rtlCol="0" anchor="t"/>
          <a:lstStyle/>
          <a:p>
            <a:pPr marL="0" indent="0">
              <a:lnSpc>
                <a:spcPts val="2771"/>
              </a:lnSpc>
              <a:buNone/>
            </a:pPr>
            <a:r>
              <a:rPr lang="en-US" sz="1732" dirty="0">
                <a:solidFill>
                  <a:srgbClr val="D6E5EF"/>
                </a:solidFill>
                <a:latin typeface="Roboto" pitchFamily="34" charset="0"/>
                <a:ea typeface="Roboto" pitchFamily="34" charset="-122"/>
                <a:cs typeface="Roboto" pitchFamily="34" charset="-120"/>
              </a:rPr>
              <a:t>​</a:t>
            </a:r>
            <a:endParaRPr lang="en-US" sz="1732" dirty="0"/>
          </a:p>
        </p:txBody>
      </p:sp>
      <p:graphicFrame>
        <p:nvGraphicFramePr>
          <p:cNvPr id="17" name="Table 16">
            <a:extLst>
              <a:ext uri="{FF2B5EF4-FFF2-40B4-BE49-F238E27FC236}">
                <a16:creationId xmlns:a16="http://schemas.microsoft.com/office/drawing/2014/main" id="{145022B2-17F6-9B60-A711-477AD4680DD8}"/>
              </a:ext>
            </a:extLst>
          </p:cNvPr>
          <p:cNvGraphicFramePr>
            <a:graphicFrameLocks noGrp="1"/>
          </p:cNvGraphicFramePr>
          <p:nvPr>
            <p:extLst>
              <p:ext uri="{D42A27DB-BD31-4B8C-83A1-F6EECF244321}">
                <p14:modId xmlns:p14="http://schemas.microsoft.com/office/powerpoint/2010/main" val="2813105717"/>
              </p:ext>
            </p:extLst>
          </p:nvPr>
        </p:nvGraphicFramePr>
        <p:xfrm>
          <a:off x="2023229" y="2099827"/>
          <a:ext cx="11332178" cy="3616560"/>
        </p:xfrm>
        <a:graphic>
          <a:graphicData uri="http://schemas.openxmlformats.org/drawingml/2006/table">
            <a:tbl>
              <a:tblPr firstRow="1" bandRow="1">
                <a:tableStyleId>{5C22544A-7EE6-4342-B048-85BDC9FD1C3A}</a:tableStyleId>
              </a:tblPr>
              <a:tblGrid>
                <a:gridCol w="732163">
                  <a:extLst>
                    <a:ext uri="{9D8B030D-6E8A-4147-A177-3AD203B41FA5}">
                      <a16:colId xmlns:a16="http://schemas.microsoft.com/office/drawing/2014/main" val="4289575106"/>
                    </a:ext>
                  </a:extLst>
                </a:gridCol>
                <a:gridCol w="10600015">
                  <a:extLst>
                    <a:ext uri="{9D8B030D-6E8A-4147-A177-3AD203B41FA5}">
                      <a16:colId xmlns:a16="http://schemas.microsoft.com/office/drawing/2014/main" val="289729979"/>
                    </a:ext>
                  </a:extLst>
                </a:gridCol>
              </a:tblGrid>
              <a:tr h="8502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rgbClr val="D6E5EF"/>
                          </a:solidFill>
                          <a:latin typeface="Roboto" pitchFamily="34" charset="0"/>
                          <a:ea typeface="Roboto" pitchFamily="34" charset="-122"/>
                          <a:cs typeface="Roboto" pitchFamily="34" charset="-120"/>
                        </a:rPr>
                        <a:t>No.</a:t>
                      </a:r>
                      <a:endParaRPr lang="en-US" sz="2400" dirty="0"/>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rgbClr val="D6E5EF"/>
                          </a:solidFill>
                          <a:latin typeface="Roboto" pitchFamily="34" charset="0"/>
                          <a:ea typeface="Roboto" pitchFamily="34" charset="-122"/>
                          <a:cs typeface="Roboto" pitchFamily="34" charset="-120"/>
                        </a:rPr>
                        <a:t>Reference Links for Research Papers</a:t>
                      </a:r>
                      <a:endParaRPr lang="en-US" sz="2400" dirty="0"/>
                    </a:p>
                    <a:p>
                      <a:endParaRPr lang="en-IN" dirty="0"/>
                    </a:p>
                  </a:txBody>
                  <a:tcPr/>
                </a:tc>
                <a:extLst>
                  <a:ext uri="{0D108BD9-81ED-4DB2-BD59-A6C34878D82A}">
                    <a16:rowId xmlns:a16="http://schemas.microsoft.com/office/drawing/2014/main" val="4031373324"/>
                  </a:ext>
                </a:extLst>
              </a:tr>
              <a:tr h="1054941">
                <a:tc>
                  <a:txBody>
                    <a:bodyPr/>
                    <a:lstStyle/>
                    <a:p>
                      <a:r>
                        <a:rPr lang="en-US" sz="2400" dirty="0">
                          <a:latin typeface="Roboto" panose="02000000000000000000" pitchFamily="2" charset="0"/>
                          <a:ea typeface="Roboto" panose="02000000000000000000" pitchFamily="2" charset="0"/>
                          <a:cs typeface="Roboto" panose="02000000000000000000" pitchFamily="2" charset="0"/>
                        </a:rPr>
                        <a:t>1.</a:t>
                      </a:r>
                      <a:endParaRPr lang="en-IN" sz="2400" dirty="0">
                        <a:latin typeface="Roboto" panose="02000000000000000000" pitchFamily="2" charset="0"/>
                        <a:ea typeface="Roboto" panose="02000000000000000000" pitchFamily="2" charset="0"/>
                        <a:cs typeface="Roboto" panose="02000000000000000000" pitchFamily="2" charset="0"/>
                      </a:endParaRPr>
                    </a:p>
                  </a:txBody>
                  <a:tcPr/>
                </a:tc>
                <a:tc>
                  <a:txBody>
                    <a:bodyPr/>
                    <a:lstStyle/>
                    <a:p>
                      <a:r>
                        <a:rPr lang="en-IN" sz="2400" dirty="0">
                          <a:latin typeface="Roboto" panose="02000000000000000000" pitchFamily="2" charset="0"/>
                          <a:ea typeface="Roboto" panose="02000000000000000000" pitchFamily="2" charset="0"/>
                          <a:cs typeface="Roboto" panose="02000000000000000000" pitchFamily="2" charset="0"/>
                          <a:hlinkClick r:id="rId3"/>
                        </a:rPr>
                        <a:t>https://iarjset.com/papers/smart-crop-protection-using-arduino/</a:t>
                      </a:r>
                      <a:endParaRPr lang="en-IN" sz="2400" dirty="0">
                        <a:latin typeface="Roboto" panose="02000000000000000000" pitchFamily="2" charset="0"/>
                        <a:ea typeface="Roboto" panose="02000000000000000000" pitchFamily="2" charset="0"/>
                        <a:cs typeface="Roboto" panose="02000000000000000000" pitchFamily="2" charset="0"/>
                      </a:endParaRPr>
                    </a:p>
                    <a:p>
                      <a:endParaRPr lang="en-IN" dirty="0"/>
                    </a:p>
                  </a:txBody>
                  <a:tcPr/>
                </a:tc>
                <a:extLst>
                  <a:ext uri="{0D108BD9-81ED-4DB2-BD59-A6C34878D82A}">
                    <a16:rowId xmlns:a16="http://schemas.microsoft.com/office/drawing/2014/main" val="3745102815"/>
                  </a:ext>
                </a:extLst>
              </a:tr>
              <a:tr h="855675">
                <a:tc>
                  <a:txBody>
                    <a:bodyPr/>
                    <a:lstStyle/>
                    <a:p>
                      <a:r>
                        <a:rPr lang="en-US" sz="2400" dirty="0">
                          <a:latin typeface="Roboto" panose="02000000000000000000" pitchFamily="2" charset="0"/>
                          <a:ea typeface="Roboto" panose="02000000000000000000" pitchFamily="2" charset="0"/>
                          <a:cs typeface="Roboto" panose="02000000000000000000" pitchFamily="2" charset="0"/>
                        </a:rPr>
                        <a:t>2.</a:t>
                      </a:r>
                      <a:endParaRPr lang="en-IN" sz="2400" dirty="0">
                        <a:latin typeface="Roboto" panose="02000000000000000000" pitchFamily="2" charset="0"/>
                        <a:ea typeface="Roboto" panose="02000000000000000000" pitchFamily="2" charset="0"/>
                        <a:cs typeface="Roboto" panose="02000000000000000000" pitchFamily="2" charset="0"/>
                      </a:endParaRPr>
                    </a:p>
                  </a:txBody>
                  <a:tcPr/>
                </a:tc>
                <a:tc>
                  <a:txBody>
                    <a:bodyPr/>
                    <a:lstStyle/>
                    <a:p>
                      <a:r>
                        <a:rPr lang="en-IN" sz="2400" dirty="0">
                          <a:latin typeface="Roboto" panose="02000000000000000000" pitchFamily="2" charset="0"/>
                          <a:ea typeface="Roboto" panose="02000000000000000000" pitchFamily="2" charset="0"/>
                          <a:cs typeface="Roboto" panose="02000000000000000000" pitchFamily="2" charset="0"/>
                          <a:hlinkClick r:id="rId4"/>
                        </a:rPr>
                        <a:t>https://www.jetir.org/view?paper=JETIR2203572</a:t>
                      </a:r>
                      <a:endParaRPr lang="en-IN" sz="2400" dirty="0">
                        <a:latin typeface="Roboto" panose="02000000000000000000" pitchFamily="2" charset="0"/>
                        <a:ea typeface="Roboto" panose="02000000000000000000" pitchFamily="2" charset="0"/>
                        <a:cs typeface="Roboto" panose="02000000000000000000" pitchFamily="2" charset="0"/>
                      </a:endParaRPr>
                    </a:p>
                    <a:p>
                      <a:endParaRPr lang="en-IN" dirty="0"/>
                    </a:p>
                  </a:txBody>
                  <a:tcPr/>
                </a:tc>
                <a:extLst>
                  <a:ext uri="{0D108BD9-81ED-4DB2-BD59-A6C34878D82A}">
                    <a16:rowId xmlns:a16="http://schemas.microsoft.com/office/drawing/2014/main" val="746837034"/>
                  </a:ext>
                </a:extLst>
              </a:tr>
              <a:tr h="855675">
                <a:tc>
                  <a:txBody>
                    <a:bodyPr/>
                    <a:lstStyle/>
                    <a:p>
                      <a:r>
                        <a:rPr lang="en-US" sz="2400" dirty="0">
                          <a:latin typeface="Roboto" panose="02000000000000000000" pitchFamily="2" charset="0"/>
                          <a:ea typeface="Roboto" panose="02000000000000000000" pitchFamily="2" charset="0"/>
                          <a:cs typeface="Roboto" panose="02000000000000000000" pitchFamily="2" charset="0"/>
                        </a:rPr>
                        <a:t>3.</a:t>
                      </a:r>
                      <a:endParaRPr lang="en-IN" sz="2400" dirty="0">
                        <a:latin typeface="Roboto" panose="02000000000000000000" pitchFamily="2" charset="0"/>
                        <a:ea typeface="Roboto" panose="02000000000000000000" pitchFamily="2" charset="0"/>
                        <a:cs typeface="Roboto" panose="02000000000000000000" pitchFamily="2" charset="0"/>
                      </a:endParaRPr>
                    </a:p>
                  </a:txBody>
                  <a:tcPr/>
                </a:tc>
                <a:tc>
                  <a:txBody>
                    <a:bodyPr/>
                    <a:lstStyle/>
                    <a:p>
                      <a:r>
                        <a:rPr lang="en-IN" sz="2400" dirty="0">
                          <a:latin typeface="Roboto" panose="02000000000000000000" pitchFamily="2" charset="0"/>
                          <a:ea typeface="Roboto" panose="02000000000000000000" pitchFamily="2" charset="0"/>
                          <a:cs typeface="Roboto" panose="02000000000000000000" pitchFamily="2" charset="0"/>
                          <a:hlinkClick r:id="rId5"/>
                        </a:rPr>
                        <a:t>https://ijcrt.org/papers/IJCRTO020033.pdf</a:t>
                      </a:r>
                      <a:endParaRPr lang="en-IN" sz="2400" dirty="0">
                        <a:latin typeface="Roboto" panose="02000000000000000000" pitchFamily="2" charset="0"/>
                        <a:ea typeface="Roboto" panose="02000000000000000000" pitchFamily="2" charset="0"/>
                        <a:cs typeface="Roboto" panose="02000000000000000000" pitchFamily="2" charset="0"/>
                      </a:endParaRPr>
                    </a:p>
                    <a:p>
                      <a:endParaRPr lang="en-IN" dirty="0"/>
                    </a:p>
                  </a:txBody>
                  <a:tcPr/>
                </a:tc>
                <a:extLst>
                  <a:ext uri="{0D108BD9-81ED-4DB2-BD59-A6C34878D82A}">
                    <a16:rowId xmlns:a16="http://schemas.microsoft.com/office/drawing/2014/main" val="2908878297"/>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5156359"/>
            <a:ext cx="4443889" cy="694373"/>
          </a:xfrm>
          <a:prstGeom prst="rect">
            <a:avLst/>
          </a:prstGeom>
          <a:noFill/>
          <a:ln/>
        </p:spPr>
        <p:txBody>
          <a:bodyPr wrap="none" rtlCol="0" anchor="t"/>
          <a:lstStyle/>
          <a:p>
            <a:pPr marL="0" indent="0">
              <a:lnSpc>
                <a:spcPts val="5468"/>
              </a:lnSpc>
              <a:buNone/>
            </a:pPr>
            <a:r>
              <a:rPr lang="en-US" sz="4500" b="1" dirty="0">
                <a:solidFill>
                  <a:srgbClr val="60A9FF"/>
                </a:solidFill>
                <a:latin typeface="Roboto Slab" pitchFamily="34" charset="0"/>
                <a:ea typeface="Roboto Slab" pitchFamily="34" charset="-122"/>
                <a:cs typeface="Roboto Slab" pitchFamily="34" charset="-120"/>
              </a:rPr>
              <a:t>Thank You !!!</a:t>
            </a:r>
            <a:endParaRPr lang="en-US" sz="45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02733">
              <a:alpha val="80000"/>
            </a:srgbClr>
          </a:solidFill>
          <a:ln/>
        </p:spPr>
      </p:sp>
      <p:sp>
        <p:nvSpPr>
          <p:cNvPr id="6" name="Text 3"/>
          <p:cNvSpPr/>
          <p:nvPr/>
        </p:nvSpPr>
        <p:spPr>
          <a:xfrm>
            <a:off x="1621536" y="1499616"/>
            <a:ext cx="3206496" cy="719328"/>
          </a:xfrm>
          <a:prstGeom prst="rect">
            <a:avLst/>
          </a:prstGeom>
          <a:noFill/>
          <a:ln/>
        </p:spPr>
        <p:txBody>
          <a:bodyPr wrap="none" rtlCol="0" anchor="t"/>
          <a:lstStyle/>
          <a:p>
            <a:pPr marL="0" indent="0">
              <a:lnSpc>
                <a:spcPts val="4374"/>
              </a:lnSpc>
              <a:buNone/>
            </a:pPr>
            <a:r>
              <a:rPr lang="en-US" sz="3000" b="1" dirty="0">
                <a:solidFill>
                  <a:srgbClr val="60A9FF"/>
                </a:solidFill>
                <a:latin typeface="Roboto Slab" pitchFamily="34" charset="0"/>
                <a:ea typeface="Roboto Slab" pitchFamily="34" charset="-122"/>
                <a:cs typeface="Roboto Slab" pitchFamily="34" charset="-120"/>
              </a:rPr>
              <a:t>Abstract</a:t>
            </a:r>
            <a:endParaRPr lang="en-US" sz="3000" b="1" dirty="0"/>
          </a:p>
        </p:txBody>
      </p:sp>
      <p:sp>
        <p:nvSpPr>
          <p:cNvPr id="7" name="Text 4"/>
          <p:cNvSpPr/>
          <p:nvPr/>
        </p:nvSpPr>
        <p:spPr>
          <a:xfrm>
            <a:off x="2482334" y="2517934"/>
            <a:ext cx="10965442" cy="3999071"/>
          </a:xfrm>
          <a:prstGeom prst="rect">
            <a:avLst/>
          </a:prstGeom>
          <a:noFill/>
          <a:ln/>
        </p:spPr>
        <p:txBody>
          <a:bodyPr wrap="square" rtlCol="0" anchor="t"/>
          <a:lstStyle/>
          <a:p>
            <a:pPr marL="342900" indent="-342900" algn="l">
              <a:lnSpc>
                <a:spcPts val="3499"/>
              </a:lnSpc>
              <a:buSzPct val="100000"/>
              <a:buChar char="•"/>
            </a:pPr>
            <a:r>
              <a:rPr lang="en-US" sz="2400" i="0" dirty="0">
                <a:solidFill>
                  <a:srgbClr val="E3E3E3"/>
                </a:solidFill>
                <a:effectLst/>
                <a:latin typeface="Roboto" panose="02000000000000000000" pitchFamily="2" charset="0"/>
                <a:ea typeface="Roboto" panose="02000000000000000000" pitchFamily="2" charset="0"/>
                <a:cs typeface="Roboto" panose="02000000000000000000" pitchFamily="2" charset="0"/>
              </a:rPr>
              <a:t>Animals are causing a lot of damage to crops</a:t>
            </a:r>
            <a:r>
              <a:rPr lang="en-US" sz="2400" dirty="0">
                <a:solidFill>
                  <a:srgbClr val="D6E5EF"/>
                </a:solidFill>
                <a:latin typeface="Roboto" panose="02000000000000000000" pitchFamily="2" charset="0"/>
                <a:ea typeface="Roboto" panose="02000000000000000000" pitchFamily="2" charset="0"/>
                <a:cs typeface="Roboto" panose="02000000000000000000" pitchFamily="2" charset="0"/>
              </a:rPr>
              <a:t>, causing significant financial losses for farmers. To address this issue, we propose an automatic crop protection system leveraging the ESP32 microcontroller. The integration of PIR and Sound sensors enables the detection of obstacles, providing rapid alerts to farmers. Enhancing field security, the GSM module offers real-time location updates to guardians. </a:t>
            </a:r>
            <a:endParaRPr lang="en-US" sz="2400" dirty="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22908"/>
            <a:ext cx="14630400" cy="8229600"/>
          </a:xfrm>
          <a:prstGeom prst="rect">
            <a:avLst/>
          </a:prstGeom>
          <a:solidFill>
            <a:srgbClr val="202733">
              <a:alpha val="80000"/>
            </a:srgbClr>
          </a:solidFill>
          <a:ln/>
        </p:spPr>
      </p:sp>
      <p:sp>
        <p:nvSpPr>
          <p:cNvPr id="6" name="Text 3"/>
          <p:cNvSpPr/>
          <p:nvPr/>
        </p:nvSpPr>
        <p:spPr>
          <a:xfrm>
            <a:off x="3323987" y="463034"/>
            <a:ext cx="2688788" cy="420053"/>
          </a:xfrm>
          <a:prstGeom prst="rect">
            <a:avLst/>
          </a:prstGeom>
          <a:noFill/>
          <a:ln/>
        </p:spPr>
        <p:txBody>
          <a:bodyPr wrap="none" rtlCol="0" anchor="t"/>
          <a:lstStyle/>
          <a:p>
            <a:pPr marL="0" indent="0">
              <a:lnSpc>
                <a:spcPts val="3308"/>
              </a:lnSpc>
              <a:buNone/>
            </a:pPr>
            <a:endParaRPr lang="en-US" sz="2646" dirty="0"/>
          </a:p>
        </p:txBody>
      </p:sp>
      <p:sp>
        <p:nvSpPr>
          <p:cNvPr id="7" name="Shape 4"/>
          <p:cNvSpPr/>
          <p:nvPr/>
        </p:nvSpPr>
        <p:spPr>
          <a:xfrm>
            <a:off x="1647026" y="1013380"/>
            <a:ext cx="10793886" cy="3863420"/>
          </a:xfrm>
          <a:prstGeom prst="roundRect">
            <a:avLst>
              <a:gd name="adj" fmla="val 12505"/>
            </a:avLst>
          </a:prstGeom>
          <a:solidFill>
            <a:srgbClr val="12161D"/>
          </a:solidFill>
          <a:ln/>
        </p:spPr>
      </p:sp>
      <p:sp>
        <p:nvSpPr>
          <p:cNvPr id="8" name="Text 5"/>
          <p:cNvSpPr/>
          <p:nvPr/>
        </p:nvSpPr>
        <p:spPr>
          <a:xfrm>
            <a:off x="2121408" y="1731264"/>
            <a:ext cx="4059364" cy="671989"/>
          </a:xfrm>
          <a:prstGeom prst="rect">
            <a:avLst/>
          </a:prstGeom>
          <a:noFill/>
          <a:ln/>
        </p:spPr>
        <p:txBody>
          <a:bodyPr wrap="none" rtlCol="0" anchor="t"/>
          <a:lstStyle/>
          <a:p>
            <a:pPr marL="0" indent="0">
              <a:lnSpc>
                <a:spcPts val="3308"/>
              </a:lnSpc>
              <a:buNone/>
            </a:pPr>
            <a:r>
              <a:rPr lang="en-US" sz="3000" b="1" dirty="0">
                <a:solidFill>
                  <a:srgbClr val="60A9FF"/>
                </a:solidFill>
                <a:latin typeface="Roboto Slab" pitchFamily="34" charset="0"/>
                <a:ea typeface="Roboto Slab" pitchFamily="34" charset="-122"/>
                <a:cs typeface="Roboto Slab" pitchFamily="34" charset="-120"/>
              </a:rPr>
              <a:t>Aim: </a:t>
            </a:r>
            <a:endParaRPr lang="en-US" sz="3000" b="1" dirty="0"/>
          </a:p>
        </p:txBody>
      </p:sp>
      <p:sp>
        <p:nvSpPr>
          <p:cNvPr id="9" name="Text 6"/>
          <p:cNvSpPr/>
          <p:nvPr/>
        </p:nvSpPr>
        <p:spPr>
          <a:xfrm>
            <a:off x="2992398" y="2539276"/>
            <a:ext cx="9249756" cy="671989"/>
          </a:xfrm>
          <a:prstGeom prst="rect">
            <a:avLst/>
          </a:prstGeom>
          <a:noFill/>
          <a:ln/>
        </p:spPr>
        <p:txBody>
          <a:bodyPr wrap="square" rtlCol="0" anchor="t"/>
          <a:lstStyle/>
          <a:p>
            <a:pPr marL="0" indent="0">
              <a:lnSpc>
                <a:spcPts val="2646"/>
              </a:lnSpc>
              <a:buNone/>
            </a:pPr>
            <a:r>
              <a:rPr lang="en-US" sz="2400" dirty="0">
                <a:solidFill>
                  <a:srgbClr val="D6E5EF"/>
                </a:solidFill>
                <a:latin typeface="Roboto" pitchFamily="34" charset="0"/>
                <a:ea typeface="Roboto" pitchFamily="34" charset="-122"/>
                <a:cs typeface="Roboto" pitchFamily="34" charset="-120"/>
              </a:rPr>
              <a:t>To design and develop a smart crop protection system with the help of  microcontroller.
</a:t>
            </a:r>
            <a:endParaRPr lang="en-US" sz="2400" dirty="0"/>
          </a:p>
        </p:txBody>
      </p:sp>
      <p:sp>
        <p:nvSpPr>
          <p:cNvPr id="15" name="Text 12"/>
          <p:cNvSpPr/>
          <p:nvPr/>
        </p:nvSpPr>
        <p:spPr>
          <a:xfrm>
            <a:off x="3323988" y="6091056"/>
            <a:ext cx="8918166" cy="1675509"/>
          </a:xfrm>
          <a:prstGeom prst="rect">
            <a:avLst/>
          </a:prstGeom>
          <a:noFill/>
          <a:ln/>
        </p:spPr>
        <p:txBody>
          <a:bodyPr wrap="square" rtlCol="0" anchor="t"/>
          <a:lstStyle/>
          <a:p>
            <a:pPr marL="685800" lvl="1" indent="-342900" algn="l">
              <a:lnSpc>
                <a:spcPts val="2646"/>
              </a:lnSpc>
              <a:buSzPct val="100000"/>
              <a:buChar char="•"/>
            </a:pPr>
            <a:endParaRPr lang="en-US" sz="2200" dirty="0"/>
          </a:p>
        </p:txBody>
      </p:sp>
      <p:sp>
        <p:nvSpPr>
          <p:cNvPr id="16" name="Text 13"/>
          <p:cNvSpPr/>
          <p:nvPr/>
        </p:nvSpPr>
        <p:spPr>
          <a:xfrm>
            <a:off x="3491984" y="7329726"/>
            <a:ext cx="7646313" cy="268724"/>
          </a:xfrm>
          <a:prstGeom prst="rect">
            <a:avLst/>
          </a:prstGeom>
          <a:noFill/>
          <a:ln/>
        </p:spPr>
        <p:txBody>
          <a:bodyPr wrap="none" rtlCol="0" anchor="t"/>
          <a:lstStyle/>
          <a:p>
            <a:pPr marL="0" indent="0">
              <a:lnSpc>
                <a:spcPts val="2117"/>
              </a:lnSpc>
              <a:buNone/>
            </a:pPr>
            <a:endParaRPr lang="en-US" sz="1323"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D13AA45B-6642-D1CC-EB78-FFE7A213FDF3}"/>
              </a:ext>
            </a:extLst>
          </p:cNvPr>
          <p:cNvSpPr/>
          <p:nvPr/>
        </p:nvSpPr>
        <p:spPr>
          <a:xfrm>
            <a:off x="0" y="-4196"/>
            <a:ext cx="14630400" cy="8229600"/>
          </a:xfrm>
          <a:prstGeom prst="rect">
            <a:avLst/>
          </a:prstGeom>
          <a:solidFill>
            <a:srgbClr val="202733">
              <a:alpha val="80000"/>
            </a:srgbClr>
          </a:solidFill>
          <a:ln/>
        </p:spPr>
      </p:sp>
      <p:sp>
        <p:nvSpPr>
          <p:cNvPr id="4" name="Shape 0">
            <a:extLst>
              <a:ext uri="{FF2B5EF4-FFF2-40B4-BE49-F238E27FC236}">
                <a16:creationId xmlns:a16="http://schemas.microsoft.com/office/drawing/2014/main" id="{00C1E509-11E1-3585-E879-EBF6CD876A53}"/>
              </a:ext>
            </a:extLst>
          </p:cNvPr>
          <p:cNvSpPr/>
          <p:nvPr/>
        </p:nvSpPr>
        <p:spPr>
          <a:xfrm>
            <a:off x="0" y="0"/>
            <a:ext cx="14630400" cy="8229600"/>
          </a:xfrm>
          <a:prstGeom prst="rect">
            <a:avLst/>
          </a:prstGeom>
          <a:solidFill>
            <a:srgbClr val="171B21"/>
          </a:solidFill>
          <a:ln/>
        </p:spPr>
      </p:sp>
      <p:sp>
        <p:nvSpPr>
          <p:cNvPr id="5" name="Shape 1">
            <a:extLst>
              <a:ext uri="{FF2B5EF4-FFF2-40B4-BE49-F238E27FC236}">
                <a16:creationId xmlns:a16="http://schemas.microsoft.com/office/drawing/2014/main" id="{7037B48D-6AC1-A554-1E8D-97475D297CE1}"/>
              </a:ext>
            </a:extLst>
          </p:cNvPr>
          <p:cNvSpPr/>
          <p:nvPr/>
        </p:nvSpPr>
        <p:spPr>
          <a:xfrm>
            <a:off x="0" y="0"/>
            <a:ext cx="14630400" cy="8229600"/>
          </a:xfrm>
          <a:prstGeom prst="rect">
            <a:avLst/>
          </a:prstGeom>
          <a:solidFill>
            <a:srgbClr val="202733"/>
          </a:solidFill>
          <a:ln/>
        </p:spPr>
      </p:sp>
      <p:pic>
        <p:nvPicPr>
          <p:cNvPr id="6" name="Image 0" descr="preencoded.png">
            <a:extLst>
              <a:ext uri="{FF2B5EF4-FFF2-40B4-BE49-F238E27FC236}">
                <a16:creationId xmlns:a16="http://schemas.microsoft.com/office/drawing/2014/main" id="{7FA58C55-7C1F-DFF9-DBF5-FF225333173B}"/>
              </a:ext>
            </a:extLst>
          </p:cNvPr>
          <p:cNvPicPr>
            <a:picLocks noChangeAspect="1"/>
          </p:cNvPicPr>
          <p:nvPr/>
        </p:nvPicPr>
        <p:blipFill>
          <a:blip r:embed="rId2"/>
          <a:stretch>
            <a:fillRect/>
          </a:stretch>
        </p:blipFill>
        <p:spPr>
          <a:xfrm>
            <a:off x="0" y="0"/>
            <a:ext cx="14630400" cy="8229600"/>
          </a:xfrm>
          <a:prstGeom prst="rect">
            <a:avLst/>
          </a:prstGeom>
        </p:spPr>
      </p:pic>
      <p:sp>
        <p:nvSpPr>
          <p:cNvPr id="7" name="Shape 2">
            <a:extLst>
              <a:ext uri="{FF2B5EF4-FFF2-40B4-BE49-F238E27FC236}">
                <a16:creationId xmlns:a16="http://schemas.microsoft.com/office/drawing/2014/main" id="{791E95EF-AF1F-9702-69E9-253987A823A6}"/>
              </a:ext>
            </a:extLst>
          </p:cNvPr>
          <p:cNvSpPr/>
          <p:nvPr/>
        </p:nvSpPr>
        <p:spPr>
          <a:xfrm>
            <a:off x="0" y="-4196"/>
            <a:ext cx="14630400" cy="8229600"/>
          </a:xfrm>
          <a:prstGeom prst="rect">
            <a:avLst/>
          </a:prstGeom>
          <a:solidFill>
            <a:srgbClr val="202733">
              <a:alpha val="80000"/>
            </a:srgbClr>
          </a:solidFill>
          <a:ln/>
        </p:spPr>
      </p:sp>
      <p:sp>
        <p:nvSpPr>
          <p:cNvPr id="8" name="Text 3">
            <a:extLst>
              <a:ext uri="{FF2B5EF4-FFF2-40B4-BE49-F238E27FC236}">
                <a16:creationId xmlns:a16="http://schemas.microsoft.com/office/drawing/2014/main" id="{8177640E-08DF-9FB9-4D84-0B0AE3ED2799}"/>
              </a:ext>
            </a:extLst>
          </p:cNvPr>
          <p:cNvSpPr/>
          <p:nvPr/>
        </p:nvSpPr>
        <p:spPr>
          <a:xfrm>
            <a:off x="3323987" y="463034"/>
            <a:ext cx="2688788" cy="420053"/>
          </a:xfrm>
          <a:prstGeom prst="rect">
            <a:avLst/>
          </a:prstGeom>
          <a:noFill/>
          <a:ln/>
        </p:spPr>
        <p:txBody>
          <a:bodyPr wrap="none" rtlCol="0" anchor="t"/>
          <a:lstStyle/>
          <a:p>
            <a:pPr marL="0" indent="0">
              <a:lnSpc>
                <a:spcPts val="3308"/>
              </a:lnSpc>
              <a:buNone/>
            </a:pPr>
            <a:endParaRPr lang="en-US" sz="2646" dirty="0"/>
          </a:p>
        </p:txBody>
      </p:sp>
      <p:sp>
        <p:nvSpPr>
          <p:cNvPr id="11" name="Text 6">
            <a:extLst>
              <a:ext uri="{FF2B5EF4-FFF2-40B4-BE49-F238E27FC236}">
                <a16:creationId xmlns:a16="http://schemas.microsoft.com/office/drawing/2014/main" id="{47CECA7C-172D-7658-3710-B7E4400809C4}"/>
              </a:ext>
            </a:extLst>
          </p:cNvPr>
          <p:cNvSpPr/>
          <p:nvPr/>
        </p:nvSpPr>
        <p:spPr>
          <a:xfrm>
            <a:off x="3240911" y="1760815"/>
            <a:ext cx="9178723" cy="671989"/>
          </a:xfrm>
          <a:prstGeom prst="rect">
            <a:avLst/>
          </a:prstGeom>
          <a:noFill/>
          <a:ln/>
        </p:spPr>
        <p:txBody>
          <a:bodyPr wrap="square" rtlCol="0" anchor="t"/>
          <a:lstStyle/>
          <a:p>
            <a:pPr marL="0" indent="0">
              <a:lnSpc>
                <a:spcPts val="2646"/>
              </a:lnSpc>
              <a:buNone/>
            </a:pPr>
            <a:r>
              <a:rPr lang="en-US" sz="2200" dirty="0">
                <a:solidFill>
                  <a:srgbClr val="D6E5EF"/>
                </a:solidFill>
                <a:latin typeface="Roboto" pitchFamily="34" charset="0"/>
                <a:ea typeface="Roboto" pitchFamily="34" charset="-122"/>
                <a:cs typeface="Roboto" pitchFamily="34" charset="-120"/>
              </a:rPr>
              <a:t>
</a:t>
            </a:r>
            <a:endParaRPr lang="en-US" sz="2200" dirty="0"/>
          </a:p>
        </p:txBody>
      </p:sp>
      <p:sp>
        <p:nvSpPr>
          <p:cNvPr id="12" name="Shape 7">
            <a:extLst>
              <a:ext uri="{FF2B5EF4-FFF2-40B4-BE49-F238E27FC236}">
                <a16:creationId xmlns:a16="http://schemas.microsoft.com/office/drawing/2014/main" id="{DFD210C2-6593-7F25-3D5C-4C7CA0E261CB}"/>
              </a:ext>
            </a:extLst>
          </p:cNvPr>
          <p:cNvSpPr/>
          <p:nvPr/>
        </p:nvSpPr>
        <p:spPr>
          <a:xfrm>
            <a:off x="1864171" y="998462"/>
            <a:ext cx="10546098" cy="5275474"/>
          </a:xfrm>
          <a:prstGeom prst="roundRect">
            <a:avLst>
              <a:gd name="adj" fmla="val 6009"/>
            </a:avLst>
          </a:prstGeom>
          <a:solidFill>
            <a:srgbClr val="12161D"/>
          </a:solidFill>
          <a:ln/>
        </p:spPr>
        <p:txBody>
          <a:bodyPr/>
          <a:lstStyle/>
          <a:p>
            <a:endParaRPr lang="en-IN" dirty="0"/>
          </a:p>
        </p:txBody>
      </p:sp>
      <p:sp>
        <p:nvSpPr>
          <p:cNvPr id="13" name="Text 8">
            <a:extLst>
              <a:ext uri="{FF2B5EF4-FFF2-40B4-BE49-F238E27FC236}">
                <a16:creationId xmlns:a16="http://schemas.microsoft.com/office/drawing/2014/main" id="{EB0697A7-E2F5-212A-2A3B-11CB5A227446}"/>
              </a:ext>
            </a:extLst>
          </p:cNvPr>
          <p:cNvSpPr/>
          <p:nvPr/>
        </p:nvSpPr>
        <p:spPr>
          <a:xfrm>
            <a:off x="2201401" y="1645920"/>
            <a:ext cx="3979372" cy="1710930"/>
          </a:xfrm>
          <a:prstGeom prst="rect">
            <a:avLst/>
          </a:prstGeom>
          <a:noFill/>
          <a:ln/>
        </p:spPr>
        <p:txBody>
          <a:bodyPr wrap="none" rtlCol="0" anchor="t"/>
          <a:lstStyle/>
          <a:p>
            <a:pPr marL="0" indent="0">
              <a:lnSpc>
                <a:spcPts val="3308"/>
              </a:lnSpc>
              <a:buNone/>
            </a:pPr>
            <a:r>
              <a:rPr lang="en-US" sz="3000" b="1" dirty="0">
                <a:solidFill>
                  <a:srgbClr val="60A9FF"/>
                </a:solidFill>
                <a:latin typeface="Roboto Slab" pitchFamily="34" charset="0"/>
                <a:ea typeface="Roboto Slab" pitchFamily="34" charset="-122"/>
                <a:cs typeface="Roboto Slab" pitchFamily="34" charset="-120"/>
              </a:rPr>
              <a:t>Objectives:</a:t>
            </a:r>
            <a:endParaRPr lang="en-US" sz="3000" b="1" dirty="0"/>
          </a:p>
        </p:txBody>
      </p:sp>
      <p:sp>
        <p:nvSpPr>
          <p:cNvPr id="15" name="Text 10">
            <a:extLst>
              <a:ext uri="{FF2B5EF4-FFF2-40B4-BE49-F238E27FC236}">
                <a16:creationId xmlns:a16="http://schemas.microsoft.com/office/drawing/2014/main" id="{D9786823-4EF1-ADFE-65AC-AB3F2E181B3D}"/>
              </a:ext>
            </a:extLst>
          </p:cNvPr>
          <p:cNvSpPr/>
          <p:nvPr/>
        </p:nvSpPr>
        <p:spPr>
          <a:xfrm>
            <a:off x="2617854" y="2547699"/>
            <a:ext cx="8748408" cy="1343978"/>
          </a:xfrm>
          <a:prstGeom prst="rect">
            <a:avLst/>
          </a:prstGeom>
          <a:noFill/>
          <a:ln/>
        </p:spPr>
        <p:txBody>
          <a:bodyPr wrap="square" rtlCol="0" anchor="t"/>
          <a:lstStyle/>
          <a:p>
            <a:pPr marL="685800" lvl="1" indent="-342900" algn="l">
              <a:lnSpc>
                <a:spcPts val="2646"/>
              </a:lnSpc>
              <a:buSzPct val="100000"/>
              <a:buChar char="•"/>
            </a:pPr>
            <a:r>
              <a:rPr lang="en-US" sz="2400" dirty="0">
                <a:solidFill>
                  <a:srgbClr val="D6E5EF"/>
                </a:solidFill>
                <a:latin typeface="Roboto" pitchFamily="34" charset="0"/>
                <a:ea typeface="Roboto" pitchFamily="34" charset="-122"/>
                <a:cs typeface="Roboto" pitchFamily="34" charset="-120"/>
              </a:rPr>
              <a:t>Develop and deploy a comprehensive crop protection system to detect and deter wild animal messing with agricultural fields. </a:t>
            </a:r>
          </a:p>
          <a:p>
            <a:pPr marL="685800" lvl="1" indent="-342900" algn="l">
              <a:lnSpc>
                <a:spcPts val="2646"/>
              </a:lnSpc>
              <a:buSzPct val="100000"/>
              <a:buChar char="•"/>
            </a:pPr>
            <a:endParaRPr lang="en-US" sz="2400" dirty="0"/>
          </a:p>
        </p:txBody>
      </p:sp>
      <p:sp>
        <p:nvSpPr>
          <p:cNvPr id="17" name="Text 12">
            <a:extLst>
              <a:ext uri="{FF2B5EF4-FFF2-40B4-BE49-F238E27FC236}">
                <a16:creationId xmlns:a16="http://schemas.microsoft.com/office/drawing/2014/main" id="{7BF52FD8-538F-5727-03EE-EF361033FB0E}"/>
              </a:ext>
            </a:extLst>
          </p:cNvPr>
          <p:cNvSpPr/>
          <p:nvPr/>
        </p:nvSpPr>
        <p:spPr>
          <a:xfrm>
            <a:off x="2617854" y="4004308"/>
            <a:ext cx="8918166" cy="1675509"/>
          </a:xfrm>
          <a:prstGeom prst="rect">
            <a:avLst/>
          </a:prstGeom>
          <a:noFill/>
          <a:ln/>
        </p:spPr>
        <p:txBody>
          <a:bodyPr wrap="square" rtlCol="0" anchor="t"/>
          <a:lstStyle/>
          <a:p>
            <a:pPr marL="685800" lvl="1" indent="-342900" algn="l">
              <a:lnSpc>
                <a:spcPts val="2646"/>
              </a:lnSpc>
              <a:buSzPct val="100000"/>
              <a:buChar char="•"/>
            </a:pPr>
            <a:r>
              <a:rPr lang="en-US" sz="2400" dirty="0">
                <a:solidFill>
                  <a:srgbClr val="D6E5EF"/>
                </a:solidFill>
                <a:latin typeface="Roboto" pitchFamily="34" charset="0"/>
                <a:ea typeface="Roboto" pitchFamily="34" charset="-122"/>
                <a:cs typeface="Roboto" pitchFamily="34" charset="-120"/>
              </a:rPr>
              <a:t>Establish a real-time alert mechanism to instantly notify farmers of any animal activity, allowing them to take immediate preventive measures.</a:t>
            </a:r>
            <a:endParaRPr lang="en-US" sz="2400" dirty="0"/>
          </a:p>
        </p:txBody>
      </p:sp>
      <p:sp>
        <p:nvSpPr>
          <p:cNvPr id="18" name="Text 13">
            <a:extLst>
              <a:ext uri="{FF2B5EF4-FFF2-40B4-BE49-F238E27FC236}">
                <a16:creationId xmlns:a16="http://schemas.microsoft.com/office/drawing/2014/main" id="{B0B6CE79-6956-50C1-EEA7-931CB3B04FE7}"/>
              </a:ext>
            </a:extLst>
          </p:cNvPr>
          <p:cNvSpPr/>
          <p:nvPr/>
        </p:nvSpPr>
        <p:spPr>
          <a:xfrm>
            <a:off x="3491984" y="7329726"/>
            <a:ext cx="7646313" cy="268724"/>
          </a:xfrm>
          <a:prstGeom prst="rect">
            <a:avLst/>
          </a:prstGeom>
          <a:noFill/>
          <a:ln/>
        </p:spPr>
        <p:txBody>
          <a:bodyPr wrap="none" rtlCol="0" anchor="t"/>
          <a:lstStyle/>
          <a:p>
            <a:pPr marL="0" indent="0">
              <a:lnSpc>
                <a:spcPts val="2117"/>
              </a:lnSpc>
              <a:buNone/>
            </a:pPr>
            <a:endParaRPr lang="en-US" sz="1323" dirty="0"/>
          </a:p>
        </p:txBody>
      </p:sp>
    </p:spTree>
    <p:extLst>
      <p:ext uri="{BB962C8B-B14F-4D97-AF65-F5344CB8AC3E}">
        <p14:creationId xmlns:p14="http://schemas.microsoft.com/office/powerpoint/2010/main" val="587019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47578"/>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8247578"/>
          </a:xfrm>
          <a:prstGeom prst="rect">
            <a:avLst/>
          </a:prstGeom>
        </p:spPr>
      </p:pic>
      <p:sp>
        <p:nvSpPr>
          <p:cNvPr id="5" name="Shape 2"/>
          <p:cNvSpPr/>
          <p:nvPr/>
        </p:nvSpPr>
        <p:spPr>
          <a:xfrm>
            <a:off x="0" y="33083"/>
            <a:ext cx="14630400" cy="8247578"/>
          </a:xfrm>
          <a:prstGeom prst="rect">
            <a:avLst/>
          </a:prstGeom>
          <a:solidFill>
            <a:srgbClr val="202733">
              <a:alpha val="80000"/>
            </a:srgbClr>
          </a:solidFill>
          <a:ln/>
        </p:spPr>
      </p:sp>
      <p:sp>
        <p:nvSpPr>
          <p:cNvPr id="6" name="Text 3"/>
          <p:cNvSpPr/>
          <p:nvPr/>
        </p:nvSpPr>
        <p:spPr>
          <a:xfrm>
            <a:off x="1353312" y="473631"/>
            <a:ext cx="4683633" cy="430649"/>
          </a:xfrm>
          <a:prstGeom prst="rect">
            <a:avLst/>
          </a:prstGeom>
          <a:noFill/>
          <a:ln/>
        </p:spPr>
        <p:txBody>
          <a:bodyPr wrap="none" rtlCol="0" anchor="t"/>
          <a:lstStyle/>
          <a:p>
            <a:pPr marL="0" indent="0">
              <a:lnSpc>
                <a:spcPts val="3391"/>
              </a:lnSpc>
              <a:buNone/>
            </a:pPr>
            <a:r>
              <a:rPr lang="en-US" sz="3000" b="1" dirty="0">
                <a:solidFill>
                  <a:srgbClr val="599CE8"/>
                </a:solidFill>
                <a:latin typeface="Roboto Slab" pitchFamily="34" charset="0"/>
                <a:ea typeface="Roboto Slab" pitchFamily="34" charset="-122"/>
                <a:cs typeface="Roboto Slab" pitchFamily="34" charset="-120"/>
              </a:rPr>
              <a:t>Literature Survey</a:t>
            </a:r>
            <a:endParaRPr lang="en-US" sz="3000" b="1" dirty="0"/>
          </a:p>
        </p:txBody>
      </p:sp>
      <p:sp>
        <p:nvSpPr>
          <p:cNvPr id="8" name="Text 5"/>
          <p:cNvSpPr/>
          <p:nvPr/>
        </p:nvSpPr>
        <p:spPr>
          <a:xfrm>
            <a:off x="2988706" y="1191100"/>
            <a:ext cx="470059" cy="275630"/>
          </a:xfrm>
          <a:prstGeom prst="rect">
            <a:avLst/>
          </a:prstGeom>
          <a:noFill/>
          <a:ln/>
        </p:spPr>
        <p:txBody>
          <a:bodyPr wrap="none" rtlCol="0" anchor="t"/>
          <a:lstStyle/>
          <a:p>
            <a:pPr marL="0" indent="0">
              <a:lnSpc>
                <a:spcPts val="2170"/>
              </a:lnSpc>
              <a:buNone/>
            </a:pPr>
            <a:endParaRPr lang="en-US" sz="2400" dirty="0"/>
          </a:p>
        </p:txBody>
      </p:sp>
      <p:sp>
        <p:nvSpPr>
          <p:cNvPr id="9" name="Text 6"/>
          <p:cNvSpPr/>
          <p:nvPr/>
        </p:nvSpPr>
        <p:spPr>
          <a:xfrm>
            <a:off x="4218027" y="1208961"/>
            <a:ext cx="2580799" cy="275630"/>
          </a:xfrm>
          <a:prstGeom prst="rect">
            <a:avLst/>
          </a:prstGeom>
          <a:noFill/>
          <a:ln/>
        </p:spPr>
        <p:txBody>
          <a:bodyPr wrap="none" rtlCol="0" anchor="t"/>
          <a:lstStyle/>
          <a:p>
            <a:pPr marL="0" indent="0">
              <a:lnSpc>
                <a:spcPts val="2170"/>
              </a:lnSpc>
              <a:buNone/>
            </a:pPr>
            <a:endParaRPr lang="en-US" sz="2400" dirty="0"/>
          </a:p>
        </p:txBody>
      </p:sp>
      <p:sp>
        <p:nvSpPr>
          <p:cNvPr id="10" name="Text 7"/>
          <p:cNvSpPr/>
          <p:nvPr/>
        </p:nvSpPr>
        <p:spPr>
          <a:xfrm>
            <a:off x="7557969" y="1237594"/>
            <a:ext cx="4083725" cy="275630"/>
          </a:xfrm>
          <a:prstGeom prst="rect">
            <a:avLst/>
          </a:prstGeom>
          <a:noFill/>
          <a:ln/>
        </p:spPr>
        <p:txBody>
          <a:bodyPr wrap="none" rtlCol="0" anchor="t"/>
          <a:lstStyle/>
          <a:p>
            <a:pPr marL="0" indent="0">
              <a:lnSpc>
                <a:spcPts val="2170"/>
              </a:lnSpc>
              <a:buNone/>
            </a:pPr>
            <a:endParaRPr lang="en-US" sz="2400" dirty="0"/>
          </a:p>
        </p:txBody>
      </p:sp>
      <p:sp>
        <p:nvSpPr>
          <p:cNvPr id="12" name="Text 9"/>
          <p:cNvSpPr/>
          <p:nvPr/>
        </p:nvSpPr>
        <p:spPr>
          <a:xfrm>
            <a:off x="3761773" y="1706523"/>
            <a:ext cx="3037054" cy="826889"/>
          </a:xfrm>
          <a:prstGeom prst="rect">
            <a:avLst/>
          </a:prstGeom>
          <a:noFill/>
          <a:ln/>
        </p:spPr>
        <p:txBody>
          <a:bodyPr wrap="square" rtlCol="0" anchor="t"/>
          <a:lstStyle/>
          <a:p>
            <a:pPr marL="0" indent="0">
              <a:lnSpc>
                <a:spcPts val="2170"/>
              </a:lnSpc>
              <a:buNone/>
            </a:pPr>
            <a:endParaRPr lang="en-US" sz="2400" dirty="0"/>
          </a:p>
        </p:txBody>
      </p:sp>
      <p:sp>
        <p:nvSpPr>
          <p:cNvPr id="13" name="Text 10"/>
          <p:cNvSpPr/>
          <p:nvPr/>
        </p:nvSpPr>
        <p:spPr>
          <a:xfrm>
            <a:off x="7426284" y="1706523"/>
            <a:ext cx="5514211" cy="1653778"/>
          </a:xfrm>
          <a:prstGeom prst="rect">
            <a:avLst/>
          </a:prstGeom>
          <a:noFill/>
          <a:ln/>
        </p:spPr>
        <p:txBody>
          <a:bodyPr wrap="square" rtlCol="0" anchor="t"/>
          <a:lstStyle/>
          <a:p>
            <a:pPr marL="342900" indent="-342900" algn="l">
              <a:lnSpc>
                <a:spcPts val="2170"/>
              </a:lnSpc>
              <a:buSzPct val="100000"/>
              <a:buChar char="•"/>
            </a:pPr>
            <a:endParaRPr lang="en-US" sz="2400" dirty="0"/>
          </a:p>
        </p:txBody>
      </p:sp>
      <p:sp>
        <p:nvSpPr>
          <p:cNvPr id="16" name="Text 13"/>
          <p:cNvSpPr/>
          <p:nvPr/>
        </p:nvSpPr>
        <p:spPr>
          <a:xfrm>
            <a:off x="3761773" y="3582232"/>
            <a:ext cx="3442344" cy="1429605"/>
          </a:xfrm>
          <a:prstGeom prst="rect">
            <a:avLst/>
          </a:prstGeom>
          <a:noFill/>
          <a:ln/>
        </p:spPr>
        <p:txBody>
          <a:bodyPr wrap="square" rtlCol="0" anchor="t"/>
          <a:lstStyle/>
          <a:p>
            <a:pPr>
              <a:lnSpc>
                <a:spcPts val="2170"/>
              </a:lnSpc>
            </a:pPr>
            <a:endParaRPr lang="en-US" sz="2400" dirty="0"/>
          </a:p>
        </p:txBody>
      </p:sp>
      <p:sp>
        <p:nvSpPr>
          <p:cNvPr id="17" name="Text 14"/>
          <p:cNvSpPr/>
          <p:nvPr/>
        </p:nvSpPr>
        <p:spPr>
          <a:xfrm>
            <a:off x="3761773" y="4236839"/>
            <a:ext cx="3037053" cy="551259"/>
          </a:xfrm>
          <a:prstGeom prst="rect">
            <a:avLst/>
          </a:prstGeom>
          <a:noFill/>
          <a:ln/>
        </p:spPr>
        <p:txBody>
          <a:bodyPr wrap="square" rtlCol="0" anchor="t"/>
          <a:lstStyle/>
          <a:p>
            <a:pPr marL="0" indent="0">
              <a:lnSpc>
                <a:spcPts val="2170"/>
              </a:lnSpc>
              <a:buNone/>
            </a:pPr>
            <a:endParaRPr lang="en-US" sz="1356" dirty="0"/>
          </a:p>
        </p:txBody>
      </p:sp>
      <p:sp>
        <p:nvSpPr>
          <p:cNvPr id="19" name="Text 16"/>
          <p:cNvSpPr/>
          <p:nvPr/>
        </p:nvSpPr>
        <p:spPr>
          <a:xfrm>
            <a:off x="7476892" y="3578778"/>
            <a:ext cx="5514212" cy="1764745"/>
          </a:xfrm>
          <a:prstGeom prst="rect">
            <a:avLst/>
          </a:prstGeom>
          <a:noFill/>
          <a:ln/>
        </p:spPr>
        <p:txBody>
          <a:bodyPr wrap="square" rtlCol="0" anchor="t"/>
          <a:lstStyle/>
          <a:p>
            <a:pPr marL="342900" indent="-342900" algn="l">
              <a:lnSpc>
                <a:spcPts val="2170"/>
              </a:lnSpc>
              <a:buSzPct val="100000"/>
              <a:buChar char="•"/>
            </a:pPr>
            <a:endParaRPr lang="en-US" sz="2400" dirty="0"/>
          </a:p>
        </p:txBody>
      </p:sp>
      <p:sp>
        <p:nvSpPr>
          <p:cNvPr id="21" name="Text 18"/>
          <p:cNvSpPr/>
          <p:nvPr/>
        </p:nvSpPr>
        <p:spPr>
          <a:xfrm>
            <a:off x="3736471" y="5550931"/>
            <a:ext cx="3062356" cy="826889"/>
          </a:xfrm>
          <a:prstGeom prst="rect">
            <a:avLst/>
          </a:prstGeom>
          <a:noFill/>
          <a:ln/>
        </p:spPr>
        <p:txBody>
          <a:bodyPr wrap="square" rtlCol="0" anchor="t"/>
          <a:lstStyle/>
          <a:p>
            <a:pPr marL="0" indent="0">
              <a:lnSpc>
                <a:spcPts val="2170"/>
              </a:lnSpc>
              <a:buNone/>
            </a:pPr>
            <a:endParaRPr lang="en-US" sz="2400" dirty="0"/>
          </a:p>
        </p:txBody>
      </p:sp>
      <p:sp>
        <p:nvSpPr>
          <p:cNvPr id="22" name="Text 19"/>
          <p:cNvSpPr/>
          <p:nvPr/>
        </p:nvSpPr>
        <p:spPr>
          <a:xfrm>
            <a:off x="7433034" y="5562000"/>
            <a:ext cx="5340590" cy="2295870"/>
          </a:xfrm>
          <a:prstGeom prst="rect">
            <a:avLst/>
          </a:prstGeom>
          <a:noFill/>
          <a:ln/>
        </p:spPr>
        <p:txBody>
          <a:bodyPr wrap="square" rtlCol="0" anchor="t"/>
          <a:lstStyle/>
          <a:p>
            <a:pPr marL="342900" indent="-342900" algn="l">
              <a:lnSpc>
                <a:spcPts val="2170"/>
              </a:lnSpc>
              <a:buSzPct val="100000"/>
              <a:buChar char="•"/>
            </a:pPr>
            <a:endParaRPr lang="en-US" sz="2400" dirty="0"/>
          </a:p>
        </p:txBody>
      </p:sp>
      <p:graphicFrame>
        <p:nvGraphicFramePr>
          <p:cNvPr id="24" name="Table 23">
            <a:extLst>
              <a:ext uri="{FF2B5EF4-FFF2-40B4-BE49-F238E27FC236}">
                <a16:creationId xmlns:a16="http://schemas.microsoft.com/office/drawing/2014/main" id="{B0466F75-417F-16D3-A08A-1478A4790DB7}"/>
              </a:ext>
            </a:extLst>
          </p:cNvPr>
          <p:cNvGraphicFramePr>
            <a:graphicFrameLocks noGrp="1"/>
          </p:cNvGraphicFramePr>
          <p:nvPr>
            <p:extLst>
              <p:ext uri="{D42A27DB-BD31-4B8C-83A1-F6EECF244321}">
                <p14:modId xmlns:p14="http://schemas.microsoft.com/office/powerpoint/2010/main" val="3234849717"/>
              </p:ext>
            </p:extLst>
          </p:nvPr>
        </p:nvGraphicFramePr>
        <p:xfrm>
          <a:off x="2108109" y="1191100"/>
          <a:ext cx="11924883" cy="6766560"/>
        </p:xfrm>
        <a:graphic>
          <a:graphicData uri="http://schemas.openxmlformats.org/drawingml/2006/table">
            <a:tbl>
              <a:tblPr firstRow="1" bandRow="1">
                <a:tableStyleId>{5C22544A-7EE6-4342-B048-85BDC9FD1C3A}</a:tableStyleId>
              </a:tblPr>
              <a:tblGrid>
                <a:gridCol w="742356">
                  <a:extLst>
                    <a:ext uri="{9D8B030D-6E8A-4147-A177-3AD203B41FA5}">
                      <a16:colId xmlns:a16="http://schemas.microsoft.com/office/drawing/2014/main" val="874407169"/>
                    </a:ext>
                  </a:extLst>
                </a:gridCol>
                <a:gridCol w="5657088">
                  <a:extLst>
                    <a:ext uri="{9D8B030D-6E8A-4147-A177-3AD203B41FA5}">
                      <a16:colId xmlns:a16="http://schemas.microsoft.com/office/drawing/2014/main" val="3637362761"/>
                    </a:ext>
                  </a:extLst>
                </a:gridCol>
                <a:gridCol w="5525439">
                  <a:extLst>
                    <a:ext uri="{9D8B030D-6E8A-4147-A177-3AD203B41FA5}">
                      <a16:colId xmlns:a16="http://schemas.microsoft.com/office/drawing/2014/main" val="435483201"/>
                    </a:ext>
                  </a:extLst>
                </a:gridCol>
              </a:tblGrid>
              <a:tr h="6428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chemeClr val="tx1"/>
                          </a:solidFill>
                          <a:latin typeface="Roboto" pitchFamily="34" charset="0"/>
                          <a:ea typeface="Roboto" pitchFamily="34" charset="-122"/>
                          <a:cs typeface="Roboto" pitchFamily="34" charset="-120"/>
                        </a:rPr>
                        <a:t>No.</a:t>
                      </a:r>
                      <a:endParaRPr lang="en-US" sz="2400" dirty="0">
                        <a:solidFill>
                          <a:schemeClr val="tx1"/>
                        </a:solidFill>
                      </a:endParaRPr>
                    </a:p>
                    <a:p>
                      <a:endParaRPr lang="en-IN"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chemeClr val="tx1"/>
                          </a:solidFill>
                          <a:latin typeface="Roboto" pitchFamily="34" charset="0"/>
                          <a:ea typeface="Roboto" pitchFamily="34" charset="-122"/>
                          <a:cs typeface="Roboto" pitchFamily="34" charset="-120"/>
                        </a:rPr>
                        <a:t>Title of the Paper</a:t>
                      </a:r>
                      <a:endParaRPr lang="en-US" sz="2400" dirty="0">
                        <a:solidFill>
                          <a:schemeClr val="tx1"/>
                        </a:solidFill>
                      </a:endParaRPr>
                    </a:p>
                    <a:p>
                      <a:endParaRPr lang="en-IN"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chemeClr val="tx1"/>
                          </a:solidFill>
                          <a:latin typeface="Roboto" pitchFamily="34" charset="0"/>
                          <a:ea typeface="Roboto" pitchFamily="34" charset="-122"/>
                          <a:cs typeface="Roboto" pitchFamily="34" charset="-120"/>
                        </a:rPr>
                        <a:t>Summary</a:t>
                      </a:r>
                      <a:endParaRPr lang="en-US" sz="2400" dirty="0">
                        <a:solidFill>
                          <a:schemeClr val="tx1"/>
                        </a:solidFill>
                      </a:endParaRPr>
                    </a:p>
                    <a:p>
                      <a:endParaRPr lang="en-IN" sz="2400" dirty="0">
                        <a:solidFill>
                          <a:schemeClr val="tx1"/>
                        </a:solidFill>
                      </a:endParaRPr>
                    </a:p>
                  </a:txBody>
                  <a:tcPr/>
                </a:tc>
                <a:extLst>
                  <a:ext uri="{0D108BD9-81ED-4DB2-BD59-A6C34878D82A}">
                    <a16:rowId xmlns:a16="http://schemas.microsoft.com/office/drawing/2014/main" val="1561518760"/>
                  </a:ext>
                </a:extLst>
              </a:tr>
              <a:tr h="1584599">
                <a:tc>
                  <a:txBody>
                    <a:bodyPr/>
                    <a:lstStyle/>
                    <a:p>
                      <a:r>
                        <a:rPr lang="en-US" sz="2400" dirty="0">
                          <a:solidFill>
                            <a:schemeClr val="tx1"/>
                          </a:solidFill>
                        </a:rPr>
                        <a:t>1.</a:t>
                      </a:r>
                      <a:endParaRPr lang="en-IN" sz="240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chemeClr val="tx1"/>
                          </a:solidFill>
                          <a:latin typeface="Roboto" pitchFamily="34" charset="0"/>
                          <a:ea typeface="Roboto" pitchFamily="34" charset="-122"/>
                          <a:cs typeface="Roboto" pitchFamily="34" charset="-120"/>
                        </a:rPr>
                        <a:t>“SMART CROP PROTECTION USING ARDUINO"  by Varshini B.M.</a:t>
                      </a:r>
                      <a:endParaRPr lang="en-US" sz="2400" dirty="0">
                        <a:solidFill>
                          <a:schemeClr val="tx1"/>
                        </a:solidFill>
                      </a:endParaRPr>
                    </a:p>
                    <a:p>
                      <a:endParaRPr lang="en-IN"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chemeClr val="tx1"/>
                          </a:solidFill>
                          <a:latin typeface="Roboto" pitchFamily="34" charset="0"/>
                          <a:ea typeface="Roboto" pitchFamily="34" charset="-122"/>
                          <a:cs typeface="Roboto" pitchFamily="34" charset="-120"/>
                        </a:rPr>
                        <a:t>Proposes an Arduino Uno based framework utilizes a PIR sensor to identify intruders close to the field and additional to it a smoke sensor.</a:t>
                      </a:r>
                      <a:endParaRPr lang="en-US" sz="2400" dirty="0">
                        <a:solidFill>
                          <a:schemeClr val="tx1"/>
                        </a:solidFill>
                      </a:endParaRPr>
                    </a:p>
                    <a:p>
                      <a:endParaRPr lang="en-IN" sz="2400" dirty="0">
                        <a:solidFill>
                          <a:schemeClr val="tx1"/>
                        </a:solidFill>
                      </a:endParaRPr>
                    </a:p>
                  </a:txBody>
                  <a:tcPr/>
                </a:tc>
                <a:extLst>
                  <a:ext uri="{0D108BD9-81ED-4DB2-BD59-A6C34878D82A}">
                    <a16:rowId xmlns:a16="http://schemas.microsoft.com/office/drawing/2014/main" val="3756468233"/>
                  </a:ext>
                </a:extLst>
              </a:tr>
              <a:tr h="1542335">
                <a:tc>
                  <a:txBody>
                    <a:bodyPr/>
                    <a:lstStyle/>
                    <a:p>
                      <a:r>
                        <a:rPr lang="en-US" sz="2400" dirty="0">
                          <a:solidFill>
                            <a:schemeClr val="tx1"/>
                          </a:solidFill>
                        </a:rPr>
                        <a:t>2.</a:t>
                      </a:r>
                      <a:endParaRPr lang="en-IN" sz="2400" dirty="0">
                        <a:solidFill>
                          <a:schemeClr val="tx1"/>
                        </a:solidFill>
                      </a:endParaRPr>
                    </a:p>
                  </a:txBody>
                  <a:tcPr/>
                </a:tc>
                <a:tc>
                  <a:txBody>
                    <a:bodyPr/>
                    <a:lstStyle/>
                    <a:p>
                      <a:pPr>
                        <a:lnSpc>
                          <a:spcPts val="2170"/>
                        </a:lnSpc>
                      </a:pPr>
                      <a:r>
                        <a:rPr lang="en-US" sz="2400" dirty="0">
                          <a:solidFill>
                            <a:schemeClr val="tx1"/>
                          </a:solidFill>
                          <a:latin typeface="Roboto" pitchFamily="34" charset="0"/>
                          <a:ea typeface="Roboto" pitchFamily="34" charset="-122"/>
                          <a:cs typeface="Roboto" pitchFamily="34" charset="-120"/>
                        </a:rPr>
                        <a:t>"SMART PROTECTION SYSTEM TO MANAGE CROP VANDALIZATION USING RENEWABLE ENERGY” by Mohini S. </a:t>
                      </a:r>
                      <a:r>
                        <a:rPr lang="en-US" sz="2400" dirty="0" err="1">
                          <a:solidFill>
                            <a:schemeClr val="tx1"/>
                          </a:solidFill>
                          <a:latin typeface="Roboto" pitchFamily="34" charset="0"/>
                          <a:ea typeface="Roboto" pitchFamily="34" charset="-122"/>
                          <a:cs typeface="Roboto" pitchFamily="34" charset="-120"/>
                        </a:rPr>
                        <a:t>Lohakare</a:t>
                      </a:r>
                      <a:endParaRPr lang="en-US" sz="2400" dirty="0">
                        <a:solidFill>
                          <a:schemeClr val="tx1"/>
                        </a:solidFill>
                      </a:endParaRPr>
                    </a:p>
                    <a:p>
                      <a:pPr>
                        <a:lnSpc>
                          <a:spcPts val="2170"/>
                        </a:lnSpc>
                      </a:pPr>
                      <a:endParaRPr lang="en-US" sz="1800" dirty="0">
                        <a:solidFill>
                          <a:schemeClr val="tx1"/>
                        </a:solidFill>
                      </a:endParaRPr>
                    </a:p>
                    <a:p>
                      <a:endParaRPr lang="en-IN"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chemeClr val="tx1"/>
                          </a:solidFill>
                          <a:latin typeface="Roboto" pitchFamily="34" charset="0"/>
                          <a:ea typeface="Roboto" pitchFamily="34" charset="-122"/>
                          <a:cs typeface="Roboto" pitchFamily="34" charset="-120"/>
                        </a:rPr>
                        <a:t>Presents an system driven by the NODE MCU32S microcontroller, employs IoT technology to detect and deter animals in agricultural fields. </a:t>
                      </a:r>
                      <a:endParaRPr lang="en-US" sz="2400" dirty="0">
                        <a:solidFill>
                          <a:schemeClr val="tx1"/>
                        </a:solidFill>
                      </a:endParaRPr>
                    </a:p>
                    <a:p>
                      <a:endParaRPr lang="en-IN" dirty="0">
                        <a:solidFill>
                          <a:schemeClr val="tx1"/>
                        </a:solidFill>
                      </a:endParaRPr>
                    </a:p>
                  </a:txBody>
                  <a:tcPr/>
                </a:tc>
                <a:extLst>
                  <a:ext uri="{0D108BD9-81ED-4DB2-BD59-A6C34878D82A}">
                    <a16:rowId xmlns:a16="http://schemas.microsoft.com/office/drawing/2014/main" val="2141510995"/>
                  </a:ext>
                </a:extLst>
              </a:tr>
              <a:tr h="1511808">
                <a:tc>
                  <a:txBody>
                    <a:bodyPr/>
                    <a:lstStyle/>
                    <a:p>
                      <a:r>
                        <a:rPr lang="en-US" sz="2400" dirty="0">
                          <a:solidFill>
                            <a:schemeClr val="tx1"/>
                          </a:solidFill>
                        </a:rPr>
                        <a:t>3.</a:t>
                      </a:r>
                      <a:endParaRPr lang="en-IN" sz="240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chemeClr val="tx1"/>
                          </a:solidFill>
                          <a:latin typeface="Roboto" pitchFamily="34" charset="0"/>
                          <a:ea typeface="Roboto" pitchFamily="34" charset="-122"/>
                          <a:cs typeface="Roboto" pitchFamily="34" charset="-120"/>
                        </a:rPr>
                        <a:t>"SMART CROP PROTECTION SYSTEM FROM ANIMALS" by Jayesh </a:t>
                      </a:r>
                      <a:r>
                        <a:rPr lang="en-US" sz="2400" dirty="0" err="1">
                          <a:solidFill>
                            <a:schemeClr val="tx1"/>
                          </a:solidFill>
                          <a:latin typeface="Roboto" pitchFamily="34" charset="0"/>
                          <a:ea typeface="Roboto" pitchFamily="34" charset="-122"/>
                          <a:cs typeface="Roboto" pitchFamily="34" charset="-120"/>
                        </a:rPr>
                        <a:t>Redij</a:t>
                      </a:r>
                      <a:endParaRPr lang="en-US" sz="2400" dirty="0">
                        <a:solidFill>
                          <a:schemeClr val="tx1"/>
                        </a:solidFill>
                      </a:endParaRPr>
                    </a:p>
                    <a:p>
                      <a:endParaRPr lang="en-IN"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chemeClr val="tx1"/>
                          </a:solidFill>
                          <a:latin typeface="Roboto" pitchFamily="34" charset="0"/>
                          <a:ea typeface="Roboto" pitchFamily="34" charset="-122"/>
                          <a:cs typeface="Roboto" pitchFamily="34" charset="-120"/>
                        </a:rPr>
                        <a:t>Proposes a system for continuous crop monitoring, addressing challenges faced by farmers. Raspberry Pi as the core, this project offers an efficient solution for farmers.</a:t>
                      </a:r>
                      <a:endParaRPr lang="en-US" sz="2400" dirty="0">
                        <a:solidFill>
                          <a:schemeClr val="tx1"/>
                        </a:solidFill>
                      </a:endParaRPr>
                    </a:p>
                    <a:p>
                      <a:endParaRPr lang="en-IN" dirty="0">
                        <a:solidFill>
                          <a:schemeClr val="tx1"/>
                        </a:solidFill>
                      </a:endParaRPr>
                    </a:p>
                  </a:txBody>
                  <a:tcPr/>
                </a:tc>
                <a:extLst>
                  <a:ext uri="{0D108BD9-81ED-4DB2-BD59-A6C34878D82A}">
                    <a16:rowId xmlns:a16="http://schemas.microsoft.com/office/drawing/2014/main" val="338371193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02733">
              <a:alpha val="80000"/>
            </a:srgbClr>
          </a:solidFill>
          <a:ln/>
        </p:spPr>
      </p:sp>
      <p:sp>
        <p:nvSpPr>
          <p:cNvPr id="6" name="Text 3"/>
          <p:cNvSpPr/>
          <p:nvPr/>
        </p:nvSpPr>
        <p:spPr>
          <a:xfrm>
            <a:off x="1525929" y="1092339"/>
            <a:ext cx="3555087" cy="555427"/>
          </a:xfrm>
          <a:prstGeom prst="rect">
            <a:avLst/>
          </a:prstGeom>
          <a:noFill/>
          <a:ln/>
        </p:spPr>
        <p:txBody>
          <a:bodyPr wrap="none" rtlCol="0" anchor="t"/>
          <a:lstStyle/>
          <a:p>
            <a:pPr marL="0" indent="0">
              <a:lnSpc>
                <a:spcPts val="4374"/>
              </a:lnSpc>
              <a:buNone/>
            </a:pPr>
            <a:r>
              <a:rPr lang="en-US" sz="3000" b="1" dirty="0">
                <a:solidFill>
                  <a:srgbClr val="60A9FF"/>
                </a:solidFill>
                <a:latin typeface="Roboto Slab" pitchFamily="34" charset="0"/>
                <a:ea typeface="Roboto Slab" pitchFamily="34" charset="-122"/>
                <a:cs typeface="Roboto Slab" pitchFamily="34" charset="-120"/>
              </a:rPr>
              <a:t>Motivation</a:t>
            </a:r>
            <a:endParaRPr lang="en-US" sz="3000" b="1" dirty="0"/>
          </a:p>
        </p:txBody>
      </p:sp>
      <p:sp>
        <p:nvSpPr>
          <p:cNvPr id="7" name="Text 4"/>
          <p:cNvSpPr/>
          <p:nvPr/>
        </p:nvSpPr>
        <p:spPr>
          <a:xfrm>
            <a:off x="1867305" y="2337435"/>
            <a:ext cx="10554414" cy="3554730"/>
          </a:xfrm>
          <a:prstGeom prst="rect">
            <a:avLst/>
          </a:prstGeom>
          <a:noFill/>
          <a:ln/>
        </p:spPr>
        <p:txBody>
          <a:bodyPr wrap="square" rtlCol="0" anchor="t"/>
          <a:lstStyle/>
          <a:p>
            <a:pPr marL="0" indent="0">
              <a:lnSpc>
                <a:spcPts val="3499"/>
              </a:lnSpc>
              <a:buNone/>
            </a:pPr>
            <a:r>
              <a:rPr lang="en-US" sz="2400" b="0" i="0" dirty="0">
                <a:solidFill>
                  <a:srgbClr val="E3E3E3"/>
                </a:solidFill>
                <a:effectLst/>
                <a:latin typeface="Roboto" panose="02000000000000000000" pitchFamily="2" charset="0"/>
                <a:ea typeface="Roboto" panose="02000000000000000000" pitchFamily="2" charset="0"/>
                <a:cs typeface="Roboto" panose="02000000000000000000" pitchFamily="2" charset="0"/>
              </a:rPr>
              <a:t>During my recent Diwali vacation back home, I noticed a concerning issue on my own farm. Local animals were causing significant damage to the crops, leaving me worried about the impact on their yield and my livelihood. This personal experience highlighted the widespread problem of crop protection, which needs effective solutions for farmers.</a:t>
            </a:r>
            <a:endParaRPr lang="en-US" sz="2300" dirty="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23479" y="0"/>
            <a:ext cx="14630400" cy="8229600"/>
          </a:xfrm>
          <a:prstGeom prst="rect">
            <a:avLst/>
          </a:prstGeom>
          <a:solidFill>
            <a:srgbClr val="202733">
              <a:alpha val="80000"/>
            </a:srgbClr>
          </a:solidFill>
          <a:ln/>
        </p:spPr>
      </p:sp>
      <p:sp>
        <p:nvSpPr>
          <p:cNvPr id="6" name="Text 3"/>
          <p:cNvSpPr/>
          <p:nvPr/>
        </p:nvSpPr>
        <p:spPr>
          <a:xfrm>
            <a:off x="1475231" y="703753"/>
            <a:ext cx="4582431" cy="613773"/>
          </a:xfrm>
          <a:prstGeom prst="rect">
            <a:avLst/>
          </a:prstGeom>
          <a:noFill/>
          <a:ln/>
        </p:spPr>
        <p:txBody>
          <a:bodyPr wrap="none" rtlCol="0" anchor="t"/>
          <a:lstStyle/>
          <a:p>
            <a:pPr marL="0" indent="0">
              <a:lnSpc>
                <a:spcPts val="3194"/>
              </a:lnSpc>
              <a:buNone/>
            </a:pPr>
            <a:r>
              <a:rPr lang="en-US" sz="3000" b="1" dirty="0">
                <a:solidFill>
                  <a:srgbClr val="60A9FF"/>
                </a:solidFill>
                <a:latin typeface="Roboto Slab" pitchFamily="34" charset="0"/>
                <a:ea typeface="Roboto Slab" pitchFamily="34" charset="-122"/>
                <a:cs typeface="Roboto Slab" pitchFamily="34" charset="-120"/>
              </a:rPr>
              <a:t>Future Scope</a:t>
            </a:r>
            <a:endParaRPr lang="en-US" sz="3000" b="1" dirty="0"/>
          </a:p>
        </p:txBody>
      </p:sp>
      <p:sp>
        <p:nvSpPr>
          <p:cNvPr id="7" name="Shape 4"/>
          <p:cNvSpPr/>
          <p:nvPr/>
        </p:nvSpPr>
        <p:spPr>
          <a:xfrm>
            <a:off x="3456406" y="1905953"/>
            <a:ext cx="476452" cy="413718"/>
          </a:xfrm>
          <a:prstGeom prst="roundRect">
            <a:avLst>
              <a:gd name="adj" fmla="val 26669"/>
            </a:avLst>
          </a:prstGeom>
          <a:solidFill>
            <a:srgbClr val="12161D"/>
          </a:solidFill>
          <a:ln/>
        </p:spPr>
      </p:sp>
      <p:sp>
        <p:nvSpPr>
          <p:cNvPr id="8" name="Text 5"/>
          <p:cNvSpPr/>
          <p:nvPr/>
        </p:nvSpPr>
        <p:spPr>
          <a:xfrm>
            <a:off x="3660562" y="1947603"/>
            <a:ext cx="100251" cy="304205"/>
          </a:xfrm>
          <a:prstGeom prst="rect">
            <a:avLst/>
          </a:prstGeom>
          <a:noFill/>
          <a:ln/>
        </p:spPr>
        <p:txBody>
          <a:bodyPr wrap="none" rtlCol="0" anchor="t"/>
          <a:lstStyle/>
          <a:p>
            <a:pPr marL="0" indent="0" algn="ctr">
              <a:lnSpc>
                <a:spcPts val="2395"/>
              </a:lnSpc>
              <a:buNone/>
            </a:pPr>
            <a:r>
              <a:rPr lang="en-US" sz="2400" dirty="0">
                <a:solidFill>
                  <a:srgbClr val="60A9FF"/>
                </a:solidFill>
                <a:latin typeface="Roboto Slab" pitchFamily="34" charset="0"/>
                <a:ea typeface="Roboto Slab" pitchFamily="34" charset="-122"/>
                <a:cs typeface="Roboto Slab" pitchFamily="34" charset="-120"/>
              </a:rPr>
              <a:t>1</a:t>
            </a:r>
            <a:endParaRPr lang="en-US" sz="2400" dirty="0"/>
          </a:p>
        </p:txBody>
      </p:sp>
      <p:sp>
        <p:nvSpPr>
          <p:cNvPr id="10" name="Text 7"/>
          <p:cNvSpPr/>
          <p:nvPr/>
        </p:nvSpPr>
        <p:spPr>
          <a:xfrm>
            <a:off x="4118205" y="1866659"/>
            <a:ext cx="7805417" cy="648653"/>
          </a:xfrm>
          <a:prstGeom prst="rect">
            <a:avLst/>
          </a:prstGeom>
          <a:noFill/>
          <a:ln/>
        </p:spPr>
        <p:txBody>
          <a:bodyPr wrap="square" rtlCol="0" anchor="t"/>
          <a:lstStyle/>
          <a:p>
            <a:pPr algn="l">
              <a:lnSpc>
                <a:spcPts val="2555"/>
              </a:lnSpc>
              <a:buSzPct val="100000"/>
            </a:pPr>
            <a:r>
              <a:rPr lang="en-US" sz="2400" dirty="0">
                <a:solidFill>
                  <a:srgbClr val="D6E5EF"/>
                </a:solidFill>
                <a:latin typeface="Roboto" pitchFamily="34" charset="0"/>
                <a:ea typeface="Roboto" pitchFamily="34" charset="-122"/>
                <a:cs typeface="Roboto" pitchFamily="34" charset="-120"/>
              </a:rPr>
              <a:t>Integrate advanced wireless sensor networks for real-time data on crop conditions.</a:t>
            </a:r>
            <a:endParaRPr lang="en-US" sz="2400" dirty="0"/>
          </a:p>
        </p:txBody>
      </p:sp>
      <p:sp>
        <p:nvSpPr>
          <p:cNvPr id="12" name="Shape 9"/>
          <p:cNvSpPr/>
          <p:nvPr/>
        </p:nvSpPr>
        <p:spPr>
          <a:xfrm>
            <a:off x="3461623" y="3411498"/>
            <a:ext cx="476392" cy="442888"/>
          </a:xfrm>
          <a:prstGeom prst="roundRect">
            <a:avLst>
              <a:gd name="adj" fmla="val 26669"/>
            </a:avLst>
          </a:prstGeom>
          <a:solidFill>
            <a:srgbClr val="12161D"/>
          </a:solidFill>
          <a:ln/>
        </p:spPr>
      </p:sp>
      <p:sp>
        <p:nvSpPr>
          <p:cNvPr id="13" name="Text 10"/>
          <p:cNvSpPr/>
          <p:nvPr/>
        </p:nvSpPr>
        <p:spPr>
          <a:xfrm>
            <a:off x="3648550" y="3441859"/>
            <a:ext cx="134422" cy="304205"/>
          </a:xfrm>
          <a:prstGeom prst="rect">
            <a:avLst/>
          </a:prstGeom>
          <a:noFill/>
          <a:ln/>
        </p:spPr>
        <p:txBody>
          <a:bodyPr wrap="none" rtlCol="0" anchor="t"/>
          <a:lstStyle/>
          <a:p>
            <a:pPr marL="0" indent="0" algn="ctr">
              <a:lnSpc>
                <a:spcPts val="2395"/>
              </a:lnSpc>
              <a:buNone/>
            </a:pPr>
            <a:r>
              <a:rPr lang="en-US" sz="2400" dirty="0">
                <a:solidFill>
                  <a:srgbClr val="60A9FF"/>
                </a:solidFill>
                <a:latin typeface="Roboto Slab" pitchFamily="34" charset="0"/>
                <a:ea typeface="Roboto Slab" pitchFamily="34" charset="-122"/>
                <a:cs typeface="Roboto Slab" pitchFamily="34" charset="-120"/>
              </a:rPr>
              <a:t>2</a:t>
            </a:r>
            <a:endParaRPr lang="en-US" sz="2400" dirty="0"/>
          </a:p>
        </p:txBody>
      </p:sp>
      <p:sp>
        <p:nvSpPr>
          <p:cNvPr id="15" name="Text 12"/>
          <p:cNvSpPr/>
          <p:nvPr/>
        </p:nvSpPr>
        <p:spPr>
          <a:xfrm>
            <a:off x="4118205" y="3441859"/>
            <a:ext cx="7928876" cy="279798"/>
          </a:xfrm>
          <a:prstGeom prst="rect">
            <a:avLst/>
          </a:prstGeom>
          <a:noFill/>
          <a:ln/>
        </p:spPr>
        <p:txBody>
          <a:bodyPr wrap="none" rtlCol="0" anchor="t"/>
          <a:lstStyle/>
          <a:p>
            <a:pPr algn="l">
              <a:lnSpc>
                <a:spcPts val="2555"/>
              </a:lnSpc>
              <a:buSzPct val="100000"/>
            </a:pPr>
            <a:r>
              <a:rPr lang="en-US" sz="2400" dirty="0">
                <a:solidFill>
                  <a:srgbClr val="D6E5EF"/>
                </a:solidFill>
                <a:latin typeface="Roboto" pitchFamily="34" charset="0"/>
                <a:ea typeface="Roboto" pitchFamily="34" charset="-122"/>
                <a:cs typeface="Roboto" pitchFamily="34" charset="-120"/>
              </a:rPr>
              <a:t>Explore image processing for precise wild animal detection.</a:t>
            </a:r>
            <a:endParaRPr lang="en-US" sz="2400" dirty="0"/>
          </a:p>
        </p:txBody>
      </p:sp>
      <p:sp>
        <p:nvSpPr>
          <p:cNvPr id="17" name="Shape 14"/>
          <p:cNvSpPr/>
          <p:nvPr/>
        </p:nvSpPr>
        <p:spPr>
          <a:xfrm>
            <a:off x="3461622" y="4976574"/>
            <a:ext cx="476393" cy="473250"/>
          </a:xfrm>
          <a:prstGeom prst="roundRect">
            <a:avLst>
              <a:gd name="adj" fmla="val 26669"/>
            </a:avLst>
          </a:prstGeom>
          <a:solidFill>
            <a:srgbClr val="12161D"/>
          </a:solidFill>
          <a:ln/>
        </p:spPr>
      </p:sp>
      <p:sp>
        <p:nvSpPr>
          <p:cNvPr id="18" name="Text 15"/>
          <p:cNvSpPr/>
          <p:nvPr/>
        </p:nvSpPr>
        <p:spPr>
          <a:xfrm>
            <a:off x="3651527" y="5014329"/>
            <a:ext cx="131445" cy="304205"/>
          </a:xfrm>
          <a:prstGeom prst="rect">
            <a:avLst/>
          </a:prstGeom>
          <a:noFill/>
          <a:ln/>
        </p:spPr>
        <p:txBody>
          <a:bodyPr wrap="none" rtlCol="0" anchor="t"/>
          <a:lstStyle/>
          <a:p>
            <a:pPr marL="0" indent="0" algn="ctr">
              <a:lnSpc>
                <a:spcPts val="2395"/>
              </a:lnSpc>
              <a:buNone/>
            </a:pPr>
            <a:r>
              <a:rPr lang="en-US" sz="2400" dirty="0">
                <a:solidFill>
                  <a:srgbClr val="60A9FF"/>
                </a:solidFill>
                <a:latin typeface="Roboto Slab" pitchFamily="34" charset="0"/>
                <a:ea typeface="Roboto Slab" pitchFamily="34" charset="-122"/>
                <a:cs typeface="Roboto Slab" pitchFamily="34" charset="-120"/>
              </a:rPr>
              <a:t>3</a:t>
            </a:r>
            <a:endParaRPr lang="en-US" sz="2400" dirty="0"/>
          </a:p>
        </p:txBody>
      </p:sp>
      <p:sp>
        <p:nvSpPr>
          <p:cNvPr id="20" name="Text 17"/>
          <p:cNvSpPr/>
          <p:nvPr/>
        </p:nvSpPr>
        <p:spPr>
          <a:xfrm>
            <a:off x="4118205" y="4976574"/>
            <a:ext cx="6855381" cy="324326"/>
          </a:xfrm>
          <a:prstGeom prst="rect">
            <a:avLst/>
          </a:prstGeom>
          <a:noFill/>
          <a:ln/>
        </p:spPr>
        <p:txBody>
          <a:bodyPr wrap="none" rtlCol="0" anchor="t"/>
          <a:lstStyle/>
          <a:p>
            <a:pPr algn="l">
              <a:lnSpc>
                <a:spcPts val="2555"/>
              </a:lnSpc>
              <a:buSzPct val="100000"/>
            </a:pPr>
            <a:r>
              <a:rPr lang="en-US" sz="2400" dirty="0">
                <a:solidFill>
                  <a:srgbClr val="D6E5EF"/>
                </a:solidFill>
                <a:latin typeface="Roboto" pitchFamily="34" charset="0"/>
                <a:ea typeface="Roboto" pitchFamily="34" charset="-122"/>
                <a:cs typeface="Roboto" pitchFamily="34" charset="-120"/>
              </a:rPr>
              <a:t>Investigate sophisticated alert mechanisms beyond SMS.</a:t>
            </a:r>
            <a:endParaRPr lang="en-US" sz="2400" dirty="0"/>
          </a:p>
        </p:txBody>
      </p:sp>
      <p:sp>
        <p:nvSpPr>
          <p:cNvPr id="23" name="Text 20"/>
          <p:cNvSpPr/>
          <p:nvPr/>
        </p:nvSpPr>
        <p:spPr>
          <a:xfrm>
            <a:off x="3573542" y="6572012"/>
            <a:ext cx="141089" cy="304205"/>
          </a:xfrm>
          <a:prstGeom prst="rect">
            <a:avLst/>
          </a:prstGeom>
          <a:noFill/>
          <a:ln/>
        </p:spPr>
        <p:txBody>
          <a:bodyPr wrap="none" rtlCol="0" anchor="t"/>
          <a:lstStyle/>
          <a:p>
            <a:pPr marL="0" indent="0" algn="ctr">
              <a:lnSpc>
                <a:spcPts val="2395"/>
              </a:lnSpc>
              <a:buNone/>
            </a:pPr>
            <a:endParaRPr lang="en-US" sz="1916"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44404"/>
            <a:ext cx="14630400" cy="8824436"/>
          </a:xfrm>
          <a:prstGeom prst="rect">
            <a:avLst/>
          </a:prstGeom>
          <a:solidFill>
            <a:srgbClr val="202733"/>
          </a:solidFill>
          <a:ln/>
        </p:spPr>
      </p:sp>
      <p:sp>
        <p:nvSpPr>
          <p:cNvPr id="4" name="Text 2"/>
          <p:cNvSpPr/>
          <p:nvPr/>
        </p:nvSpPr>
        <p:spPr>
          <a:xfrm>
            <a:off x="2765702" y="272176"/>
            <a:ext cx="2488525" cy="388858"/>
          </a:xfrm>
          <a:prstGeom prst="rect">
            <a:avLst/>
          </a:prstGeom>
          <a:noFill/>
          <a:ln/>
        </p:spPr>
        <p:txBody>
          <a:bodyPr wrap="none" rtlCol="0" anchor="t"/>
          <a:lstStyle/>
          <a:p>
            <a:pPr marL="0" indent="0">
              <a:lnSpc>
                <a:spcPts val="3062"/>
              </a:lnSpc>
              <a:buNone/>
            </a:pPr>
            <a:r>
              <a:rPr lang="en-US" sz="3000" dirty="0">
                <a:solidFill>
                  <a:srgbClr val="60A9FF"/>
                </a:solidFill>
                <a:latin typeface="Roboto Slab" pitchFamily="34" charset="0"/>
                <a:ea typeface="Roboto Slab" pitchFamily="34" charset="-122"/>
                <a:cs typeface="Roboto Slab" pitchFamily="34" charset="-120"/>
              </a:rPr>
              <a:t>Methodology</a:t>
            </a:r>
            <a:endParaRPr lang="en-US" sz="3000" dirty="0"/>
          </a:p>
        </p:txBody>
      </p:sp>
      <p:pic>
        <p:nvPicPr>
          <p:cNvPr id="5" name="Image 0" descr="preencoded.png"/>
          <p:cNvPicPr>
            <a:picLocks noChangeAspect="1"/>
          </p:cNvPicPr>
          <p:nvPr/>
        </p:nvPicPr>
        <p:blipFill>
          <a:blip r:embed="rId3"/>
          <a:stretch>
            <a:fillRect/>
          </a:stretch>
        </p:blipFill>
        <p:spPr>
          <a:xfrm>
            <a:off x="3621167" y="991433"/>
            <a:ext cx="777597" cy="1418868"/>
          </a:xfrm>
          <a:prstGeom prst="rect">
            <a:avLst/>
          </a:prstGeom>
        </p:spPr>
      </p:pic>
      <p:sp>
        <p:nvSpPr>
          <p:cNvPr id="7" name="Text 4"/>
          <p:cNvSpPr/>
          <p:nvPr/>
        </p:nvSpPr>
        <p:spPr>
          <a:xfrm>
            <a:off x="4865429" y="1393599"/>
            <a:ext cx="8126226" cy="621983"/>
          </a:xfrm>
          <a:prstGeom prst="rect">
            <a:avLst/>
          </a:prstGeom>
          <a:noFill/>
          <a:ln/>
        </p:spPr>
        <p:txBody>
          <a:bodyPr wrap="square" rtlCol="0" anchor="t"/>
          <a:lstStyle/>
          <a:p>
            <a:pPr marL="342900" lvl="1" algn="l">
              <a:lnSpc>
                <a:spcPts val="2449"/>
              </a:lnSpc>
              <a:buSzPct val="100000"/>
            </a:pPr>
            <a:r>
              <a:rPr lang="en-US" sz="2400" dirty="0">
                <a:solidFill>
                  <a:srgbClr val="D6E5EF"/>
                </a:solidFill>
                <a:latin typeface="Roboto" pitchFamily="34" charset="0"/>
                <a:ea typeface="Roboto" pitchFamily="34" charset="-122"/>
                <a:cs typeface="Roboto" pitchFamily="34" charset="-120"/>
              </a:rPr>
              <a:t>Identify the goals, limitations and conduct research related to technology that can be used.</a:t>
            </a:r>
            <a:endParaRPr lang="en-US" sz="2400" dirty="0"/>
          </a:p>
        </p:txBody>
      </p:sp>
      <p:pic>
        <p:nvPicPr>
          <p:cNvPr id="8" name="Image 1" descr="preencoded.png"/>
          <p:cNvPicPr>
            <a:picLocks noChangeAspect="1"/>
          </p:cNvPicPr>
          <p:nvPr/>
        </p:nvPicPr>
        <p:blipFill>
          <a:blip r:embed="rId4"/>
          <a:stretch>
            <a:fillRect/>
          </a:stretch>
        </p:blipFill>
        <p:spPr>
          <a:xfrm>
            <a:off x="3621167" y="2410301"/>
            <a:ext cx="777597" cy="1418868"/>
          </a:xfrm>
          <a:prstGeom prst="rect">
            <a:avLst/>
          </a:prstGeom>
        </p:spPr>
      </p:pic>
      <p:sp>
        <p:nvSpPr>
          <p:cNvPr id="10" name="Text 6"/>
          <p:cNvSpPr/>
          <p:nvPr/>
        </p:nvSpPr>
        <p:spPr>
          <a:xfrm>
            <a:off x="4903650" y="2689724"/>
            <a:ext cx="8311420" cy="621983"/>
          </a:xfrm>
          <a:prstGeom prst="rect">
            <a:avLst/>
          </a:prstGeom>
          <a:noFill/>
          <a:ln/>
        </p:spPr>
        <p:txBody>
          <a:bodyPr wrap="square" rtlCol="0" anchor="t"/>
          <a:lstStyle/>
          <a:p>
            <a:pPr marL="342900" lvl="1" algn="l">
              <a:lnSpc>
                <a:spcPts val="2449"/>
              </a:lnSpc>
              <a:buSzPct val="100000"/>
            </a:pPr>
            <a:r>
              <a:rPr lang="en-US" sz="2400" dirty="0">
                <a:solidFill>
                  <a:srgbClr val="D6E5EF"/>
                </a:solidFill>
                <a:latin typeface="Roboto" pitchFamily="34" charset="0"/>
                <a:ea typeface="Roboto" pitchFamily="34" charset="-122"/>
                <a:cs typeface="Roboto" pitchFamily="34" charset="-120"/>
              </a:rPr>
              <a:t>The design that include the hardware components, such as microcontrollers, sensors as well as the software tools required.</a:t>
            </a:r>
            <a:endParaRPr lang="en-US" sz="2400" dirty="0"/>
          </a:p>
        </p:txBody>
      </p:sp>
      <p:pic>
        <p:nvPicPr>
          <p:cNvPr id="11" name="Image 2" descr="preencoded.png"/>
          <p:cNvPicPr>
            <a:picLocks noChangeAspect="1"/>
          </p:cNvPicPr>
          <p:nvPr/>
        </p:nvPicPr>
        <p:blipFill>
          <a:blip r:embed="rId5"/>
          <a:stretch>
            <a:fillRect/>
          </a:stretch>
        </p:blipFill>
        <p:spPr>
          <a:xfrm>
            <a:off x="3621167" y="3829169"/>
            <a:ext cx="777597" cy="1418868"/>
          </a:xfrm>
          <a:prstGeom prst="rect">
            <a:avLst/>
          </a:prstGeom>
        </p:spPr>
      </p:pic>
      <p:sp>
        <p:nvSpPr>
          <p:cNvPr id="13" name="Text 8"/>
          <p:cNvSpPr/>
          <p:nvPr/>
        </p:nvSpPr>
        <p:spPr>
          <a:xfrm>
            <a:off x="4996247" y="4056822"/>
            <a:ext cx="8126225" cy="621983"/>
          </a:xfrm>
          <a:prstGeom prst="rect">
            <a:avLst/>
          </a:prstGeom>
          <a:noFill/>
          <a:ln/>
        </p:spPr>
        <p:txBody>
          <a:bodyPr wrap="square" rtlCol="0" anchor="t"/>
          <a:lstStyle/>
          <a:p>
            <a:pPr marL="342900" lvl="1" algn="l">
              <a:lnSpc>
                <a:spcPts val="2449"/>
              </a:lnSpc>
              <a:buSzPct val="100000"/>
            </a:pPr>
            <a:r>
              <a:rPr lang="en-US" sz="2400" dirty="0">
                <a:solidFill>
                  <a:srgbClr val="D6E5EF"/>
                </a:solidFill>
                <a:latin typeface="Roboto" pitchFamily="34" charset="0"/>
                <a:ea typeface="Roboto" pitchFamily="34" charset="-122"/>
                <a:cs typeface="Roboto" pitchFamily="34" charset="-120"/>
              </a:rPr>
              <a:t>Develop a prototype of the smart crop protection system which can be used for testing and refining the design.</a:t>
            </a:r>
            <a:endParaRPr lang="en-US" sz="2400" dirty="0"/>
          </a:p>
        </p:txBody>
      </p:sp>
      <p:pic>
        <p:nvPicPr>
          <p:cNvPr id="14" name="Image 3" descr="preencoded.png"/>
          <p:cNvPicPr>
            <a:picLocks noChangeAspect="1"/>
          </p:cNvPicPr>
          <p:nvPr/>
        </p:nvPicPr>
        <p:blipFill>
          <a:blip r:embed="rId6"/>
          <a:stretch>
            <a:fillRect/>
          </a:stretch>
        </p:blipFill>
        <p:spPr>
          <a:xfrm>
            <a:off x="3621167" y="5248037"/>
            <a:ext cx="777597" cy="1729859"/>
          </a:xfrm>
          <a:prstGeom prst="rect">
            <a:avLst/>
          </a:prstGeom>
        </p:spPr>
      </p:pic>
      <p:sp>
        <p:nvSpPr>
          <p:cNvPr id="16" name="Text 10"/>
          <p:cNvSpPr/>
          <p:nvPr/>
        </p:nvSpPr>
        <p:spPr>
          <a:xfrm>
            <a:off x="4996247" y="5534944"/>
            <a:ext cx="8126225" cy="932974"/>
          </a:xfrm>
          <a:prstGeom prst="rect">
            <a:avLst/>
          </a:prstGeom>
          <a:noFill/>
          <a:ln/>
        </p:spPr>
        <p:txBody>
          <a:bodyPr wrap="square" rtlCol="0" anchor="t"/>
          <a:lstStyle/>
          <a:p>
            <a:pPr marL="342900" lvl="1" algn="l">
              <a:lnSpc>
                <a:spcPts val="2449"/>
              </a:lnSpc>
              <a:buSzPct val="100000"/>
            </a:pPr>
            <a:r>
              <a:rPr lang="en-US" sz="2400" dirty="0">
                <a:solidFill>
                  <a:srgbClr val="D6E5EF"/>
                </a:solidFill>
                <a:latin typeface="Roboto" pitchFamily="34" charset="0"/>
                <a:ea typeface="Roboto" pitchFamily="34" charset="-122"/>
                <a:cs typeface="Roboto" pitchFamily="34" charset="-120"/>
              </a:rPr>
              <a:t>Test the prototype under various conditions to ensure that it works as expected. Based on the testing results, refine the design to address any issues that were identified during testing.</a:t>
            </a:r>
            <a:endParaRPr lang="en-US" sz="2400" dirty="0"/>
          </a:p>
        </p:txBody>
      </p:sp>
      <p:pic>
        <p:nvPicPr>
          <p:cNvPr id="17" name="Image 4" descr="preencoded.png"/>
          <p:cNvPicPr>
            <a:picLocks noChangeAspect="1"/>
          </p:cNvPicPr>
          <p:nvPr/>
        </p:nvPicPr>
        <p:blipFill>
          <a:blip r:embed="rId7"/>
          <a:stretch>
            <a:fillRect/>
          </a:stretch>
        </p:blipFill>
        <p:spPr>
          <a:xfrm>
            <a:off x="3621167" y="6977896"/>
            <a:ext cx="777597" cy="1418868"/>
          </a:xfrm>
          <a:prstGeom prst="rect">
            <a:avLst/>
          </a:prstGeom>
        </p:spPr>
      </p:pic>
      <p:sp>
        <p:nvSpPr>
          <p:cNvPr id="19" name="Text 12"/>
          <p:cNvSpPr/>
          <p:nvPr/>
        </p:nvSpPr>
        <p:spPr>
          <a:xfrm>
            <a:off x="4958026" y="7214567"/>
            <a:ext cx="8693385" cy="621983"/>
          </a:xfrm>
          <a:prstGeom prst="rect">
            <a:avLst/>
          </a:prstGeom>
          <a:noFill/>
          <a:ln/>
        </p:spPr>
        <p:txBody>
          <a:bodyPr wrap="square" rtlCol="0" anchor="t"/>
          <a:lstStyle/>
          <a:p>
            <a:pPr marL="342900" lvl="1" algn="l">
              <a:lnSpc>
                <a:spcPts val="2449"/>
              </a:lnSpc>
              <a:buSzPct val="100000"/>
            </a:pPr>
            <a:r>
              <a:rPr lang="en-US" sz="2400" dirty="0">
                <a:solidFill>
                  <a:srgbClr val="D6E5EF"/>
                </a:solidFill>
                <a:latin typeface="Roboto" pitchFamily="34" charset="0"/>
                <a:ea typeface="Roboto" pitchFamily="34" charset="-122"/>
                <a:cs typeface="Roboto" pitchFamily="34" charset="-120"/>
              </a:rPr>
              <a:t>Document the design, testing, process, including any modifications made to the design. Present the results of the project.</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1865377" y="918686"/>
            <a:ext cx="3727704" cy="555427"/>
          </a:xfrm>
          <a:prstGeom prst="rect">
            <a:avLst/>
          </a:prstGeom>
          <a:noFill/>
          <a:ln/>
        </p:spPr>
        <p:txBody>
          <a:bodyPr wrap="none" rtlCol="0" anchor="t"/>
          <a:lstStyle/>
          <a:p>
            <a:pPr marL="0" indent="0">
              <a:lnSpc>
                <a:spcPts val="4374"/>
              </a:lnSpc>
              <a:buNone/>
            </a:pPr>
            <a:r>
              <a:rPr lang="en-US" sz="3000" b="1" dirty="0">
                <a:solidFill>
                  <a:srgbClr val="60A9FF"/>
                </a:solidFill>
                <a:latin typeface="Roboto Slab" pitchFamily="34" charset="0"/>
                <a:ea typeface="Roboto Slab" pitchFamily="34" charset="-122"/>
                <a:cs typeface="Roboto Slab" pitchFamily="34" charset="-120"/>
              </a:rPr>
              <a:t>COMPONENTS</a:t>
            </a:r>
            <a:endParaRPr lang="en-US" sz="3000" b="1" dirty="0"/>
          </a:p>
        </p:txBody>
      </p:sp>
      <p:sp>
        <p:nvSpPr>
          <p:cNvPr id="5" name="Shape 3"/>
          <p:cNvSpPr/>
          <p:nvPr/>
        </p:nvSpPr>
        <p:spPr>
          <a:xfrm>
            <a:off x="1865376" y="1918454"/>
            <a:ext cx="5338739" cy="5392460"/>
          </a:xfrm>
          <a:prstGeom prst="roundRect">
            <a:avLst>
              <a:gd name="adj" fmla="val 2581"/>
            </a:avLst>
          </a:prstGeom>
          <a:solidFill>
            <a:srgbClr val="12161D"/>
          </a:solidFill>
          <a:ln/>
        </p:spPr>
      </p:sp>
      <p:sp>
        <p:nvSpPr>
          <p:cNvPr id="6" name="Text 4"/>
          <p:cNvSpPr/>
          <p:nvPr/>
        </p:nvSpPr>
        <p:spPr>
          <a:xfrm>
            <a:off x="2260163" y="2140625"/>
            <a:ext cx="3617833" cy="416481"/>
          </a:xfrm>
          <a:prstGeom prst="rect">
            <a:avLst/>
          </a:prstGeom>
          <a:noFill/>
          <a:ln/>
        </p:spPr>
        <p:txBody>
          <a:bodyPr wrap="none" rtlCol="0" anchor="t"/>
          <a:lstStyle/>
          <a:p>
            <a:pPr marL="0" indent="0">
              <a:lnSpc>
                <a:spcPts val="3281"/>
              </a:lnSpc>
              <a:buNone/>
            </a:pPr>
            <a:r>
              <a:rPr lang="en-US" sz="2600" b="1" dirty="0">
                <a:solidFill>
                  <a:srgbClr val="60A9FF"/>
                </a:solidFill>
                <a:latin typeface="Roboto Slab" pitchFamily="34" charset="0"/>
                <a:ea typeface="Roboto Slab" pitchFamily="34" charset="-122"/>
                <a:cs typeface="Roboto Slab" pitchFamily="34" charset="-120"/>
              </a:rPr>
              <a:t>Hardware components</a:t>
            </a:r>
            <a:endParaRPr lang="en-US" sz="2600" dirty="0"/>
          </a:p>
        </p:txBody>
      </p:sp>
      <p:sp>
        <p:nvSpPr>
          <p:cNvPr id="7" name="Text 5"/>
          <p:cNvSpPr/>
          <p:nvPr/>
        </p:nvSpPr>
        <p:spPr>
          <a:xfrm>
            <a:off x="2260163" y="2690336"/>
            <a:ext cx="4721781"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Microcontroller ESP32</a:t>
            </a:r>
            <a:endParaRPr lang="en-US" sz="2400" dirty="0"/>
          </a:p>
        </p:txBody>
      </p:sp>
      <p:sp>
        <p:nvSpPr>
          <p:cNvPr id="8" name="Text 6"/>
          <p:cNvSpPr/>
          <p:nvPr/>
        </p:nvSpPr>
        <p:spPr>
          <a:xfrm>
            <a:off x="2260163" y="3267908"/>
            <a:ext cx="4721781"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GSM module </a:t>
            </a:r>
            <a:endParaRPr lang="en-US" sz="2400" dirty="0"/>
          </a:p>
        </p:txBody>
      </p:sp>
      <p:sp>
        <p:nvSpPr>
          <p:cNvPr id="9" name="Text 7"/>
          <p:cNvSpPr/>
          <p:nvPr/>
        </p:nvSpPr>
        <p:spPr>
          <a:xfrm>
            <a:off x="2260163" y="3845481"/>
            <a:ext cx="4721781"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PIR sensor</a:t>
            </a:r>
            <a:endParaRPr lang="en-US" sz="2400" dirty="0"/>
          </a:p>
        </p:txBody>
      </p:sp>
      <p:sp>
        <p:nvSpPr>
          <p:cNvPr id="10" name="Text 8"/>
          <p:cNvSpPr/>
          <p:nvPr/>
        </p:nvSpPr>
        <p:spPr>
          <a:xfrm>
            <a:off x="2260163" y="4423053"/>
            <a:ext cx="4721781"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MAX232 Sensor</a:t>
            </a:r>
            <a:endParaRPr lang="en-US" sz="2400" dirty="0"/>
          </a:p>
        </p:txBody>
      </p:sp>
      <p:sp>
        <p:nvSpPr>
          <p:cNvPr id="11" name="Text 9"/>
          <p:cNvSpPr/>
          <p:nvPr/>
        </p:nvSpPr>
        <p:spPr>
          <a:xfrm>
            <a:off x="2260163" y="5000625"/>
            <a:ext cx="4721781"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LCD Panel</a:t>
            </a:r>
            <a:endParaRPr lang="en-US" sz="2400" dirty="0"/>
          </a:p>
        </p:txBody>
      </p:sp>
      <p:sp>
        <p:nvSpPr>
          <p:cNvPr id="12" name="Text 10"/>
          <p:cNvSpPr/>
          <p:nvPr/>
        </p:nvSpPr>
        <p:spPr>
          <a:xfrm>
            <a:off x="2260163" y="5578197"/>
            <a:ext cx="4721781"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Buzzer</a:t>
            </a:r>
            <a:endParaRPr lang="en-US" sz="2400" dirty="0"/>
          </a:p>
        </p:txBody>
      </p:sp>
      <p:sp>
        <p:nvSpPr>
          <p:cNvPr id="13" name="Text 11"/>
          <p:cNvSpPr/>
          <p:nvPr/>
        </p:nvSpPr>
        <p:spPr>
          <a:xfrm>
            <a:off x="2260163" y="6155769"/>
            <a:ext cx="4721781"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Power Supply</a:t>
            </a:r>
            <a:endParaRPr lang="en-US" sz="2400" dirty="0"/>
          </a:p>
        </p:txBody>
      </p:sp>
      <p:sp>
        <p:nvSpPr>
          <p:cNvPr id="14" name="Text 12"/>
          <p:cNvSpPr/>
          <p:nvPr/>
        </p:nvSpPr>
        <p:spPr>
          <a:xfrm>
            <a:off x="2260163" y="6733342"/>
            <a:ext cx="4721781" cy="355402"/>
          </a:xfrm>
          <a:prstGeom prst="rect">
            <a:avLst/>
          </a:prstGeom>
          <a:noFill/>
          <a:ln/>
        </p:spPr>
        <p:txBody>
          <a:bodyPr wrap="none" rtlCol="0" anchor="t"/>
          <a:lstStyle/>
          <a:p>
            <a:pPr marL="0" indent="0">
              <a:lnSpc>
                <a:spcPts val="2799"/>
              </a:lnSpc>
              <a:buNone/>
            </a:pPr>
            <a:endParaRPr lang="en-US" sz="2400" dirty="0"/>
          </a:p>
        </p:txBody>
      </p:sp>
      <p:sp>
        <p:nvSpPr>
          <p:cNvPr id="15" name="Shape 13"/>
          <p:cNvSpPr/>
          <p:nvPr/>
        </p:nvSpPr>
        <p:spPr>
          <a:xfrm>
            <a:off x="7426285" y="1918454"/>
            <a:ext cx="5166122" cy="5392460"/>
          </a:xfrm>
          <a:prstGeom prst="roundRect">
            <a:avLst>
              <a:gd name="adj" fmla="val 2581"/>
            </a:avLst>
          </a:prstGeom>
          <a:solidFill>
            <a:srgbClr val="12161D"/>
          </a:solidFill>
          <a:ln/>
        </p:spPr>
      </p:sp>
      <p:sp>
        <p:nvSpPr>
          <p:cNvPr id="16" name="Text 14"/>
          <p:cNvSpPr/>
          <p:nvPr/>
        </p:nvSpPr>
        <p:spPr>
          <a:xfrm>
            <a:off x="7648456" y="2140625"/>
            <a:ext cx="3069550" cy="416481"/>
          </a:xfrm>
          <a:prstGeom prst="rect">
            <a:avLst/>
          </a:prstGeom>
          <a:noFill/>
          <a:ln/>
        </p:spPr>
        <p:txBody>
          <a:bodyPr wrap="none" rtlCol="0" anchor="t"/>
          <a:lstStyle/>
          <a:p>
            <a:pPr marL="0" indent="0">
              <a:lnSpc>
                <a:spcPts val="3281"/>
              </a:lnSpc>
              <a:buNone/>
            </a:pPr>
            <a:r>
              <a:rPr lang="en-US" sz="2600" b="1" dirty="0">
                <a:solidFill>
                  <a:srgbClr val="60A9FF"/>
                </a:solidFill>
                <a:latin typeface="Roboto Slab" pitchFamily="34" charset="0"/>
                <a:ea typeface="Roboto Slab" pitchFamily="34" charset="-122"/>
                <a:cs typeface="Roboto Slab" pitchFamily="34" charset="-120"/>
              </a:rPr>
              <a:t>Software Tools</a:t>
            </a:r>
            <a:endParaRPr lang="en-US" sz="2600" dirty="0"/>
          </a:p>
        </p:txBody>
      </p:sp>
      <p:sp>
        <p:nvSpPr>
          <p:cNvPr id="17" name="Text 15"/>
          <p:cNvSpPr/>
          <p:nvPr/>
        </p:nvSpPr>
        <p:spPr>
          <a:xfrm>
            <a:off x="7648456" y="2690336"/>
            <a:ext cx="4721781"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Arduino IDE</a:t>
            </a:r>
            <a:endParaRPr lang="en-US" sz="2400" dirty="0"/>
          </a:p>
        </p:txBody>
      </p:sp>
      <p:sp>
        <p:nvSpPr>
          <p:cNvPr id="18" name="Text 16"/>
          <p:cNvSpPr/>
          <p:nvPr/>
        </p:nvSpPr>
        <p:spPr>
          <a:xfrm>
            <a:off x="7648456" y="3267908"/>
            <a:ext cx="4721781" cy="444341"/>
          </a:xfrm>
          <a:prstGeom prst="rect">
            <a:avLst/>
          </a:prstGeom>
          <a:noFill/>
          <a:ln/>
        </p:spPr>
        <p:txBody>
          <a:bodyPr wrap="none" rtlCol="0" anchor="t"/>
          <a:lstStyle/>
          <a:p>
            <a:pPr marL="0" indent="0">
              <a:lnSpc>
                <a:spcPts val="3499"/>
              </a:lnSpc>
              <a:buNone/>
            </a:pPr>
            <a:r>
              <a:rPr lang="en-US" sz="2400" dirty="0">
                <a:solidFill>
                  <a:srgbClr val="D6E5EF"/>
                </a:solidFill>
                <a:latin typeface="Roboto" pitchFamily="34" charset="0"/>
                <a:ea typeface="Roboto" pitchFamily="34" charset="-122"/>
                <a:cs typeface="Roboto" pitchFamily="34" charset="-120"/>
              </a:rPr>
              <a:t>Tinkercad</a:t>
            </a:r>
            <a:endParaRPr lang="en-US" sz="2400" dirty="0"/>
          </a:p>
        </p:txBody>
      </p:sp>
      <p:sp>
        <p:nvSpPr>
          <p:cNvPr id="19" name="Text 17"/>
          <p:cNvSpPr/>
          <p:nvPr/>
        </p:nvSpPr>
        <p:spPr>
          <a:xfrm>
            <a:off x="7648456" y="3845481"/>
            <a:ext cx="4721781" cy="444341"/>
          </a:xfrm>
          <a:prstGeom prst="rect">
            <a:avLst/>
          </a:prstGeom>
          <a:noFill/>
          <a:ln/>
        </p:spPr>
        <p:txBody>
          <a:bodyPr wrap="none" rtlCol="0" anchor="t"/>
          <a:lstStyle/>
          <a:p>
            <a:pPr marL="0" indent="0">
              <a:lnSpc>
                <a:spcPts val="3499"/>
              </a:lnSpc>
              <a:buNone/>
            </a:pPr>
            <a:endParaRPr lang="en-US" sz="2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TotalTime>
  <Words>625</Words>
  <Application>Microsoft Office PowerPoint</Application>
  <PresentationFormat>Custom</PresentationFormat>
  <Paragraphs>89</Paragraphs>
  <Slides>14</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Roboto</vt:lpstr>
      <vt:lpstr>Roboto Slab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Aniket Gund</cp:lastModifiedBy>
  <cp:revision>4</cp:revision>
  <dcterms:created xsi:type="dcterms:W3CDTF">2024-02-07T21:41:13Z</dcterms:created>
  <dcterms:modified xsi:type="dcterms:W3CDTF">2024-02-10T07:40:30Z</dcterms:modified>
</cp:coreProperties>
</file>